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796" r:id="rId5"/>
    <p:sldMasterId id="2147483825" r:id="rId6"/>
    <p:sldMasterId id="2147483855" r:id="rId7"/>
    <p:sldMasterId id="2147483867" r:id="rId8"/>
    <p:sldMasterId id="2147483887" r:id="rId9"/>
    <p:sldMasterId id="2147483915" r:id="rId10"/>
  </p:sldMasterIdLst>
  <p:notesMasterIdLst>
    <p:notesMasterId r:id="rId58"/>
  </p:notesMasterIdLst>
  <p:handoutMasterIdLst>
    <p:handoutMasterId r:id="rId59"/>
  </p:handoutMasterIdLst>
  <p:sldIdLst>
    <p:sldId id="453" r:id="rId11"/>
    <p:sldId id="376" r:id="rId12"/>
    <p:sldId id="379" r:id="rId13"/>
    <p:sldId id="539" r:id="rId14"/>
    <p:sldId id="519" r:id="rId15"/>
    <p:sldId id="450" r:id="rId16"/>
    <p:sldId id="452" r:id="rId17"/>
    <p:sldId id="465" r:id="rId18"/>
    <p:sldId id="417" r:id="rId19"/>
    <p:sldId id="485" r:id="rId20"/>
    <p:sldId id="344" r:id="rId21"/>
    <p:sldId id="346" r:id="rId22"/>
    <p:sldId id="349" r:id="rId23"/>
    <p:sldId id="340" r:id="rId24"/>
    <p:sldId id="341" r:id="rId25"/>
    <p:sldId id="536" r:id="rId26"/>
    <p:sldId id="362" r:id="rId27"/>
    <p:sldId id="537" r:id="rId28"/>
    <p:sldId id="550" r:id="rId29"/>
    <p:sldId id="402" r:id="rId30"/>
    <p:sldId id="547" r:id="rId31"/>
    <p:sldId id="552" r:id="rId32"/>
    <p:sldId id="543" r:id="rId33"/>
    <p:sldId id="544" r:id="rId34"/>
    <p:sldId id="545" r:id="rId35"/>
    <p:sldId id="418" r:id="rId36"/>
    <p:sldId id="424" r:id="rId37"/>
    <p:sldId id="420" r:id="rId38"/>
    <p:sldId id="542" r:id="rId39"/>
    <p:sldId id="530" r:id="rId40"/>
    <p:sldId id="549" r:id="rId41"/>
    <p:sldId id="541" r:id="rId42"/>
    <p:sldId id="486" r:id="rId43"/>
    <p:sldId id="487" r:id="rId44"/>
    <p:sldId id="412" r:id="rId45"/>
    <p:sldId id="551" r:id="rId46"/>
    <p:sldId id="415" r:id="rId47"/>
    <p:sldId id="494" r:id="rId48"/>
    <p:sldId id="413" r:id="rId49"/>
    <p:sldId id="496" r:id="rId50"/>
    <p:sldId id="498" r:id="rId51"/>
    <p:sldId id="380" r:id="rId52"/>
    <p:sldId id="527" r:id="rId53"/>
    <p:sldId id="524" r:id="rId54"/>
    <p:sldId id="531" r:id="rId55"/>
    <p:sldId id="435" r:id="rId56"/>
    <p:sldId id="454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 E Rothrock" initials="NER" lastIdx="19" clrIdx="0">
    <p:extLst/>
  </p:cmAuthor>
  <p:cmAuthor id="2" name="Mary Lillian O'Connor" initials="MLO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A17EB9"/>
    <a:srgbClr val="6170C8"/>
    <a:srgbClr val="819B75"/>
    <a:srgbClr val="819B00"/>
    <a:srgbClr val="FFCCFF"/>
    <a:srgbClr val="99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7" autoAdjust="0"/>
    <p:restoredTop sz="86345" autoAdjust="0"/>
  </p:normalViewPr>
  <p:slideViewPr>
    <p:cSldViewPr snapToGrid="0">
      <p:cViewPr varScale="1">
        <p:scale>
          <a:sx n="78" d="100"/>
          <a:sy n="78" d="100"/>
        </p:scale>
        <p:origin x="965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324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992"/>
    </p:cViewPr>
  </p:sorterViewPr>
  <p:notesViewPr>
    <p:cSldViewPr snapToGrid="0">
      <p:cViewPr varScale="1">
        <p:scale>
          <a:sx n="97" d="100"/>
          <a:sy n="97" d="100"/>
        </p:scale>
        <p:origin x="64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4/2015-10/2017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548214676290466E-2"/>
          <c:y val="4.5005055806488441E-2"/>
          <c:w val="0.81876495174431319"/>
          <c:h val="0.83014215240623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URMC PROMIS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170,000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D0F-41AC-908E-A6C68E3E7A9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559,000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D0F-41AC-908E-A6C68E3E7A9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1,315,000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D0F-41AC-908E-A6C68E3E7A9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9.6690794510061239E-4"/>
                  <c:y val="1.36426126578853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7,300,000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FCE-4602-8A6C-C380A9EA0C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Individual Patients</c:v>
                </c:pt>
                <c:pt idx="1">
                  <c:v>Number of Evaluations</c:v>
                </c:pt>
                <c:pt idx="2">
                  <c:v>Number of Scores</c:v>
                </c:pt>
                <c:pt idx="3">
                  <c:v>Number of Questions Answered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156762</c:v>
                </c:pt>
                <c:pt idx="1">
                  <c:v>506287</c:v>
                </c:pt>
                <c:pt idx="2">
                  <c:v>1194981</c:v>
                </c:pt>
                <c:pt idx="3">
                  <c:v>6608719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CE-4602-8A6C-C380A9EA0C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5389624"/>
        <c:axId val="235390016"/>
      </c:barChart>
      <c:catAx>
        <c:axId val="235389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390016"/>
        <c:crosses val="autoZero"/>
        <c:auto val="1"/>
        <c:lblAlgn val="ctr"/>
        <c:lblOffset val="100"/>
        <c:noMultiLvlLbl val="0"/>
      </c:catAx>
      <c:valAx>
        <c:axId val="23539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5389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0DBDF4-71BD-B04E-BF79-F68BA4B27925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933872-8BA1-7C44-AABB-CAB47FAE0B02}">
      <dgm:prSet phldrT="[Text]" custT="1"/>
      <dgm:spPr>
        <a:solidFill>
          <a:srgbClr val="A17EB9"/>
        </a:solidFill>
      </dgm:spPr>
      <dgm:t>
        <a:bodyPr/>
        <a:lstStyle/>
        <a:p>
          <a:pPr algn="ctr"/>
          <a:r>
            <a:rPr lang="en-US" sz="2800" b="1" dirty="0"/>
            <a:t>DOMAIN</a:t>
          </a:r>
        </a:p>
        <a:p>
          <a:pPr algn="l"/>
          <a:r>
            <a:rPr lang="en-US" sz="2400" dirty="0"/>
            <a:t>The feeling, function, or perception you wish to measure</a:t>
          </a:r>
        </a:p>
        <a:p>
          <a:pPr algn="l"/>
          <a:endParaRPr lang="en-US" sz="2400" dirty="0">
            <a:solidFill>
              <a:srgbClr val="A17EB9"/>
            </a:solidFill>
          </a:endParaRPr>
        </a:p>
        <a:p>
          <a:pPr algn="l"/>
          <a:r>
            <a:rPr lang="en-US" sz="2400" dirty="0"/>
            <a:t>Cuts across different diseases and settings. E.g., physical function, depressive symptoms</a:t>
          </a:r>
        </a:p>
      </dgm:t>
    </dgm:pt>
    <dgm:pt modelId="{5239F963-DB1F-6C46-96F6-517E4D95A72D}" type="parTrans" cxnId="{ECE6C42D-E52D-0A42-905F-2ABC88C1C3E6}">
      <dgm:prSet/>
      <dgm:spPr/>
      <dgm:t>
        <a:bodyPr/>
        <a:lstStyle/>
        <a:p>
          <a:endParaRPr lang="en-US"/>
        </a:p>
      </dgm:t>
    </dgm:pt>
    <dgm:pt modelId="{C266BD46-FE69-6049-B007-FDFCB7FD9AA4}" type="sibTrans" cxnId="{ECE6C42D-E52D-0A42-905F-2ABC88C1C3E6}">
      <dgm:prSet/>
      <dgm:spPr>
        <a:solidFill>
          <a:srgbClr val="6170C8"/>
        </a:solidFill>
      </dgm:spPr>
      <dgm:t>
        <a:bodyPr/>
        <a:lstStyle/>
        <a:p>
          <a:endParaRPr lang="en-US" dirty="0"/>
        </a:p>
      </dgm:t>
    </dgm:pt>
    <dgm:pt modelId="{56DA489A-D8C4-4C4E-B09C-F862CB8B2EA7}">
      <dgm:prSet phldrT="[Text]"/>
      <dgm:spPr>
        <a:solidFill>
          <a:srgbClr val="A17EB9"/>
        </a:solidFill>
      </dgm:spPr>
      <dgm:t>
        <a:bodyPr/>
        <a:lstStyle/>
        <a:p>
          <a:pPr algn="l"/>
          <a:endParaRPr lang="en-US" sz="1400" dirty="0"/>
        </a:p>
      </dgm:t>
    </dgm:pt>
    <dgm:pt modelId="{09E2E4C4-27C6-9544-B5E1-A4EA8581E652}" type="parTrans" cxnId="{47BE53C5-0448-A34C-9ADD-B514A4F1311D}">
      <dgm:prSet/>
      <dgm:spPr/>
      <dgm:t>
        <a:bodyPr/>
        <a:lstStyle/>
        <a:p>
          <a:endParaRPr lang="en-US"/>
        </a:p>
      </dgm:t>
    </dgm:pt>
    <dgm:pt modelId="{4209ED3B-3654-0C46-A93F-2E291090FB46}" type="sibTrans" cxnId="{47BE53C5-0448-A34C-9ADD-B514A4F1311D}">
      <dgm:prSet/>
      <dgm:spPr/>
      <dgm:t>
        <a:bodyPr/>
        <a:lstStyle/>
        <a:p>
          <a:endParaRPr lang="en-US"/>
        </a:p>
      </dgm:t>
    </dgm:pt>
    <dgm:pt modelId="{66750BA7-F31E-094C-86EA-E5540B78DC6C}">
      <dgm:prSet phldrT="[Text]" custT="1"/>
      <dgm:spPr>
        <a:solidFill>
          <a:srgbClr val="A17EB9"/>
        </a:solidFill>
      </dgm:spPr>
      <dgm:t>
        <a:bodyPr/>
        <a:lstStyle/>
        <a:p>
          <a:pPr algn="ctr"/>
          <a:r>
            <a:rPr lang="en-US" sz="2800" b="1" dirty="0"/>
            <a:t/>
          </a:r>
          <a:br>
            <a:rPr lang="en-US" sz="2800" b="1" dirty="0"/>
          </a:br>
          <a:r>
            <a:rPr lang="en-US" sz="2800" b="1" dirty="0"/>
            <a:t>ITEM BANK</a:t>
          </a:r>
        </a:p>
        <a:p>
          <a:pPr algn="l"/>
          <a:r>
            <a:rPr lang="en-US" sz="2300" dirty="0"/>
            <a:t>Collection of items that each measure the same domain</a:t>
          </a:r>
        </a:p>
        <a:p>
          <a:pPr algn="l"/>
          <a:endParaRPr lang="en-US" sz="2300" dirty="0"/>
        </a:p>
        <a:p>
          <a:pPr algn="l"/>
          <a:r>
            <a:rPr lang="en-US" sz="2300" dirty="0"/>
            <a:t>Used to create different measure types, all producing a score on the same metric</a:t>
          </a:r>
        </a:p>
        <a:p>
          <a:pPr algn="l"/>
          <a:endParaRPr lang="en-US" sz="2300" dirty="0"/>
        </a:p>
      </dgm:t>
    </dgm:pt>
    <dgm:pt modelId="{CE769939-FF4D-854B-80D9-1E3FD0B79698}" type="parTrans" cxnId="{702EE4CD-AC4B-F14B-95A4-77404A07FE2A}">
      <dgm:prSet/>
      <dgm:spPr/>
      <dgm:t>
        <a:bodyPr/>
        <a:lstStyle/>
        <a:p>
          <a:endParaRPr lang="en-US"/>
        </a:p>
      </dgm:t>
    </dgm:pt>
    <dgm:pt modelId="{5A908771-E8DA-8E49-8AE9-693D1097A066}" type="sibTrans" cxnId="{702EE4CD-AC4B-F14B-95A4-77404A07FE2A}">
      <dgm:prSet/>
      <dgm:spPr/>
      <dgm:t>
        <a:bodyPr/>
        <a:lstStyle/>
        <a:p>
          <a:endParaRPr lang="en-US"/>
        </a:p>
      </dgm:t>
    </dgm:pt>
    <dgm:pt modelId="{64534825-27D3-7645-94AE-7443BE8B8698}" type="pres">
      <dgm:prSet presAssocID="{B40DBDF4-71BD-B04E-BF79-F68BA4B2792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444FF0-773F-E54E-B037-7181FF296141}" type="pres">
      <dgm:prSet presAssocID="{CB933872-8BA1-7C44-AABB-CAB47FAE0B02}" presName="node" presStyleLbl="node1" presStyleIdx="0" presStyleCnt="2" custScaleX="100822" custScaleY="1333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A295F2-31A3-EF44-BA23-B13FF1EFE4D4}" type="pres">
      <dgm:prSet presAssocID="{C266BD46-FE69-6049-B007-FDFCB7FD9AA4}" presName="sibTrans" presStyleLbl="sibTrans2D1" presStyleIdx="0" presStyleCnt="1"/>
      <dgm:spPr/>
      <dgm:t>
        <a:bodyPr/>
        <a:lstStyle/>
        <a:p>
          <a:endParaRPr lang="en-US"/>
        </a:p>
      </dgm:t>
    </dgm:pt>
    <dgm:pt modelId="{EB960C62-F5B9-1F40-B8EB-9F528E0D646A}" type="pres">
      <dgm:prSet presAssocID="{C266BD46-FE69-6049-B007-FDFCB7FD9AA4}" presName="connectorText" presStyleLbl="sibTrans2D1" presStyleIdx="0" presStyleCnt="1"/>
      <dgm:spPr/>
      <dgm:t>
        <a:bodyPr/>
        <a:lstStyle/>
        <a:p>
          <a:endParaRPr lang="en-US"/>
        </a:p>
      </dgm:t>
    </dgm:pt>
    <dgm:pt modelId="{E0BA363B-A332-CF42-BFA5-9D78ECAB5469}" type="pres">
      <dgm:prSet presAssocID="{66750BA7-F31E-094C-86EA-E5540B78DC6C}" presName="node" presStyleLbl="node1" presStyleIdx="1" presStyleCnt="2" custScaleX="94621" custScaleY="133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AE9794-CF0A-494C-8DB6-7249561D69E1}" type="presOf" srcId="{66750BA7-F31E-094C-86EA-E5540B78DC6C}" destId="{E0BA363B-A332-CF42-BFA5-9D78ECAB5469}" srcOrd="0" destOrd="0" presId="urn:microsoft.com/office/officeart/2005/8/layout/process1"/>
    <dgm:cxn modelId="{C6CA682A-BD58-0B4F-AE56-419EB549F943}" type="presOf" srcId="{CB933872-8BA1-7C44-AABB-CAB47FAE0B02}" destId="{19444FF0-773F-E54E-B037-7181FF296141}" srcOrd="0" destOrd="0" presId="urn:microsoft.com/office/officeart/2005/8/layout/process1"/>
    <dgm:cxn modelId="{47BE53C5-0448-A34C-9ADD-B514A4F1311D}" srcId="{CB933872-8BA1-7C44-AABB-CAB47FAE0B02}" destId="{56DA489A-D8C4-4C4E-B09C-F862CB8B2EA7}" srcOrd="0" destOrd="0" parTransId="{09E2E4C4-27C6-9544-B5E1-A4EA8581E652}" sibTransId="{4209ED3B-3654-0C46-A93F-2E291090FB46}"/>
    <dgm:cxn modelId="{BE4E9207-4F77-D84B-9DBD-E7DFCEBA379C}" type="presOf" srcId="{B40DBDF4-71BD-B04E-BF79-F68BA4B27925}" destId="{64534825-27D3-7645-94AE-7443BE8B8698}" srcOrd="0" destOrd="0" presId="urn:microsoft.com/office/officeart/2005/8/layout/process1"/>
    <dgm:cxn modelId="{1C8E0842-1AE4-8C43-9D89-3F59BEE17329}" type="presOf" srcId="{C266BD46-FE69-6049-B007-FDFCB7FD9AA4}" destId="{EB960C62-F5B9-1F40-B8EB-9F528E0D646A}" srcOrd="1" destOrd="0" presId="urn:microsoft.com/office/officeart/2005/8/layout/process1"/>
    <dgm:cxn modelId="{702EE4CD-AC4B-F14B-95A4-77404A07FE2A}" srcId="{B40DBDF4-71BD-B04E-BF79-F68BA4B27925}" destId="{66750BA7-F31E-094C-86EA-E5540B78DC6C}" srcOrd="1" destOrd="0" parTransId="{CE769939-FF4D-854B-80D9-1E3FD0B79698}" sibTransId="{5A908771-E8DA-8E49-8AE9-693D1097A066}"/>
    <dgm:cxn modelId="{C8647297-850F-F44B-B78D-8B1492430610}" type="presOf" srcId="{56DA489A-D8C4-4C4E-B09C-F862CB8B2EA7}" destId="{19444FF0-773F-E54E-B037-7181FF296141}" srcOrd="0" destOrd="1" presId="urn:microsoft.com/office/officeart/2005/8/layout/process1"/>
    <dgm:cxn modelId="{ECE6C42D-E52D-0A42-905F-2ABC88C1C3E6}" srcId="{B40DBDF4-71BD-B04E-BF79-F68BA4B27925}" destId="{CB933872-8BA1-7C44-AABB-CAB47FAE0B02}" srcOrd="0" destOrd="0" parTransId="{5239F963-DB1F-6C46-96F6-517E4D95A72D}" sibTransId="{C266BD46-FE69-6049-B007-FDFCB7FD9AA4}"/>
    <dgm:cxn modelId="{4A6A0CBE-9FD5-5048-BF9E-E6ACBDB6D85C}" type="presOf" srcId="{C266BD46-FE69-6049-B007-FDFCB7FD9AA4}" destId="{D6A295F2-31A3-EF44-BA23-B13FF1EFE4D4}" srcOrd="0" destOrd="0" presId="urn:microsoft.com/office/officeart/2005/8/layout/process1"/>
    <dgm:cxn modelId="{F06B17A8-B144-0448-ACC4-5A8ADF71B96B}" type="presParOf" srcId="{64534825-27D3-7645-94AE-7443BE8B8698}" destId="{19444FF0-773F-E54E-B037-7181FF296141}" srcOrd="0" destOrd="0" presId="urn:microsoft.com/office/officeart/2005/8/layout/process1"/>
    <dgm:cxn modelId="{3756686C-885E-9F44-AFF1-CCE9A37DD25B}" type="presParOf" srcId="{64534825-27D3-7645-94AE-7443BE8B8698}" destId="{D6A295F2-31A3-EF44-BA23-B13FF1EFE4D4}" srcOrd="1" destOrd="0" presId="urn:microsoft.com/office/officeart/2005/8/layout/process1"/>
    <dgm:cxn modelId="{055F5D36-9FA5-F149-BB7B-1373C18F431C}" type="presParOf" srcId="{D6A295F2-31A3-EF44-BA23-B13FF1EFE4D4}" destId="{EB960C62-F5B9-1F40-B8EB-9F528E0D646A}" srcOrd="0" destOrd="0" presId="urn:microsoft.com/office/officeart/2005/8/layout/process1"/>
    <dgm:cxn modelId="{BC6551BD-BD62-1E44-8698-EDCE9F0B8011}" type="presParOf" srcId="{64534825-27D3-7645-94AE-7443BE8B8698}" destId="{E0BA363B-A332-CF42-BFA5-9D78ECAB5469}" srcOrd="2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C32DFD-BEF8-3741-8113-D54F6FD92D0A}" type="doc">
      <dgm:prSet loTypeId="urn:microsoft.com/office/officeart/2005/8/layout/process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43CEBB-9058-F047-B57D-2F1CE9B9937A}">
      <dgm:prSet phldrT="[Text]"/>
      <dgm:spPr>
        <a:solidFill>
          <a:srgbClr val="A17EB9"/>
        </a:solidFill>
      </dgm:spPr>
      <dgm:t>
        <a:bodyPr/>
        <a:lstStyle/>
        <a:p>
          <a:r>
            <a:rPr lang="en-US" b="1" dirty="0"/>
            <a:t>SHORT FORMS</a:t>
          </a:r>
        </a:p>
      </dgm:t>
    </dgm:pt>
    <dgm:pt modelId="{535CCDF1-09DF-B44B-AA62-32891F6A2DEB}" type="parTrans" cxnId="{4DE6F9B1-64F1-8245-AD5B-D5AEF6D5D3C0}">
      <dgm:prSet/>
      <dgm:spPr/>
      <dgm:t>
        <a:bodyPr/>
        <a:lstStyle/>
        <a:p>
          <a:endParaRPr lang="en-US"/>
        </a:p>
      </dgm:t>
    </dgm:pt>
    <dgm:pt modelId="{BBD6F28B-7124-D14F-A267-07A7D42D5703}" type="sibTrans" cxnId="{4DE6F9B1-64F1-8245-AD5B-D5AEF6D5D3C0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0CA62602-A8F8-C940-999E-89A6EADC2D17}">
      <dgm:prSet phldrT="[Text]"/>
      <dgm:spPr/>
      <dgm:t>
        <a:bodyPr/>
        <a:lstStyle/>
        <a:p>
          <a:endParaRPr lang="en-US" dirty="0"/>
        </a:p>
      </dgm:t>
    </dgm:pt>
    <dgm:pt modelId="{721F7263-45CF-C940-B332-751DB72C4139}" type="parTrans" cxnId="{14948A6F-3130-294F-8239-9D7E34FAF46D}">
      <dgm:prSet/>
      <dgm:spPr/>
      <dgm:t>
        <a:bodyPr/>
        <a:lstStyle/>
        <a:p>
          <a:endParaRPr lang="en-US"/>
        </a:p>
      </dgm:t>
    </dgm:pt>
    <dgm:pt modelId="{B315F0A2-20CD-7645-802A-1345E5FBC5E2}" type="sibTrans" cxnId="{14948A6F-3130-294F-8239-9D7E34FAF46D}">
      <dgm:prSet/>
      <dgm:spPr/>
      <dgm:t>
        <a:bodyPr/>
        <a:lstStyle/>
        <a:p>
          <a:endParaRPr lang="en-US"/>
        </a:p>
      </dgm:t>
    </dgm:pt>
    <dgm:pt modelId="{6A86E80D-CBDB-7149-BA2E-29D23E485AF4}">
      <dgm:prSet phldrT="[Text]"/>
      <dgm:spPr>
        <a:solidFill>
          <a:srgbClr val="A17EB9"/>
        </a:solidFill>
      </dgm:spPr>
      <dgm:t>
        <a:bodyPr/>
        <a:lstStyle/>
        <a:p>
          <a:r>
            <a:rPr lang="en-US" b="1" dirty="0"/>
            <a:t>COMPUTER ADAPTIVE TESTS (CATs)</a:t>
          </a:r>
        </a:p>
      </dgm:t>
    </dgm:pt>
    <dgm:pt modelId="{9841A56B-41BD-0C4E-B69D-8F5AEEC59D48}" type="parTrans" cxnId="{64982133-1FC9-DF40-9602-81D7449DD9FB}">
      <dgm:prSet/>
      <dgm:spPr/>
      <dgm:t>
        <a:bodyPr/>
        <a:lstStyle/>
        <a:p>
          <a:endParaRPr lang="en-US"/>
        </a:p>
      </dgm:t>
    </dgm:pt>
    <dgm:pt modelId="{EDA6151C-06C6-3848-B0A1-2A6FE96B5B4C}" type="sibTrans" cxnId="{64982133-1FC9-DF40-9602-81D7449DD9FB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4BB89F4D-EFF7-CA4B-8C8A-9568C1737C63}">
      <dgm:prSet phldrT="[Text]"/>
      <dgm:spPr/>
      <dgm:t>
        <a:bodyPr/>
        <a:lstStyle/>
        <a:p>
          <a:endParaRPr lang="en-US" dirty="0"/>
        </a:p>
      </dgm:t>
    </dgm:pt>
    <dgm:pt modelId="{FE036AAD-6C31-5840-89BC-F6A69F50BCA6}" type="parTrans" cxnId="{44C3D161-CF51-5649-8426-C4C69432FB24}">
      <dgm:prSet/>
      <dgm:spPr/>
      <dgm:t>
        <a:bodyPr/>
        <a:lstStyle/>
        <a:p>
          <a:endParaRPr lang="en-US"/>
        </a:p>
      </dgm:t>
    </dgm:pt>
    <dgm:pt modelId="{04C73014-3684-CF45-B5F7-D4DC59119C14}" type="sibTrans" cxnId="{44C3D161-CF51-5649-8426-C4C69432FB24}">
      <dgm:prSet/>
      <dgm:spPr/>
      <dgm:t>
        <a:bodyPr/>
        <a:lstStyle/>
        <a:p>
          <a:endParaRPr lang="en-US"/>
        </a:p>
      </dgm:t>
    </dgm:pt>
    <dgm:pt modelId="{5FCE7E59-0F93-1448-B60B-788ACF1924B9}">
      <dgm:prSet phldrT="[Text]"/>
      <dgm:spPr>
        <a:solidFill>
          <a:srgbClr val="A17EB9"/>
        </a:solidFill>
      </dgm:spPr>
      <dgm:t>
        <a:bodyPr/>
        <a:lstStyle/>
        <a:p>
          <a:r>
            <a:rPr lang="en-US" b="1" dirty="0"/>
            <a:t>PROFILES</a:t>
          </a:r>
        </a:p>
      </dgm:t>
    </dgm:pt>
    <dgm:pt modelId="{CEEEA79B-6311-EE4C-905E-D0BA29B67DE4}" type="parTrans" cxnId="{00B6D140-497C-B841-8179-90684A60722D}">
      <dgm:prSet/>
      <dgm:spPr/>
      <dgm:t>
        <a:bodyPr/>
        <a:lstStyle/>
        <a:p>
          <a:endParaRPr lang="en-US"/>
        </a:p>
      </dgm:t>
    </dgm:pt>
    <dgm:pt modelId="{21D370B1-CF5F-954D-BAFA-E5936D9A4A52}" type="sibTrans" cxnId="{00B6D140-497C-B841-8179-90684A60722D}">
      <dgm:prSet/>
      <dgm:spPr/>
      <dgm:t>
        <a:bodyPr/>
        <a:lstStyle/>
        <a:p>
          <a:endParaRPr lang="en-US"/>
        </a:p>
      </dgm:t>
    </dgm:pt>
    <dgm:pt modelId="{0977D86B-7248-F64A-9470-CA20D0FACF2F}">
      <dgm:prSet phldrT="[Text]"/>
      <dgm:spPr/>
      <dgm:t>
        <a:bodyPr/>
        <a:lstStyle/>
        <a:p>
          <a:r>
            <a:rPr lang="en-US" dirty="0"/>
            <a:t>Collection of short forms covering multiple domains (e.g. depression, physical function, pain interference)</a:t>
          </a:r>
        </a:p>
      </dgm:t>
    </dgm:pt>
    <dgm:pt modelId="{1F224F6F-3C25-2742-81B7-81E5BBA1121D}" type="parTrans" cxnId="{F39CD053-E194-6E4D-9A3C-7FE832E0AF96}">
      <dgm:prSet/>
      <dgm:spPr/>
      <dgm:t>
        <a:bodyPr/>
        <a:lstStyle/>
        <a:p>
          <a:endParaRPr lang="en-US"/>
        </a:p>
      </dgm:t>
    </dgm:pt>
    <dgm:pt modelId="{7E97B886-AC2D-FA45-96F5-3508A892F720}" type="sibTrans" cxnId="{F39CD053-E194-6E4D-9A3C-7FE832E0AF96}">
      <dgm:prSet/>
      <dgm:spPr/>
      <dgm:t>
        <a:bodyPr/>
        <a:lstStyle/>
        <a:p>
          <a:endParaRPr lang="en-US"/>
        </a:p>
      </dgm:t>
    </dgm:pt>
    <dgm:pt modelId="{54AB3D28-A069-264C-9673-3DF75ECB7BEA}">
      <dgm:prSet/>
      <dgm:spPr/>
      <dgm:t>
        <a:bodyPr/>
        <a:lstStyle/>
        <a:p>
          <a:r>
            <a:rPr lang="en-US" dirty="0"/>
            <a:t>Subsets of item banks </a:t>
          </a:r>
        </a:p>
      </dgm:t>
    </dgm:pt>
    <dgm:pt modelId="{8DC2AA9B-07AA-2744-A95D-8CF05BA19BAB}" type="parTrans" cxnId="{5B557FA8-400F-804A-8F80-A563079A6AC8}">
      <dgm:prSet/>
      <dgm:spPr/>
      <dgm:t>
        <a:bodyPr/>
        <a:lstStyle/>
        <a:p>
          <a:endParaRPr lang="en-US"/>
        </a:p>
      </dgm:t>
    </dgm:pt>
    <dgm:pt modelId="{E9407730-F5FC-1045-8716-F26F728718FE}" type="sibTrans" cxnId="{5B557FA8-400F-804A-8F80-A563079A6AC8}">
      <dgm:prSet/>
      <dgm:spPr/>
      <dgm:t>
        <a:bodyPr/>
        <a:lstStyle/>
        <a:p>
          <a:endParaRPr lang="en-US"/>
        </a:p>
      </dgm:t>
    </dgm:pt>
    <dgm:pt modelId="{9D9E15E0-0E20-E448-86BF-6586872744AC}">
      <dgm:prSet/>
      <dgm:spPr/>
      <dgm:t>
        <a:bodyPr/>
        <a:lstStyle/>
        <a:p>
          <a:r>
            <a:rPr lang="en-US" dirty="0"/>
            <a:t>Usually 4-10 items</a:t>
          </a:r>
        </a:p>
      </dgm:t>
    </dgm:pt>
    <dgm:pt modelId="{CEBFFD8E-F189-2345-A89A-B471DC5B32A1}" type="parTrans" cxnId="{A9EAE9FB-D4DE-594A-9B8F-F5BD8B43D2D0}">
      <dgm:prSet/>
      <dgm:spPr/>
      <dgm:t>
        <a:bodyPr/>
        <a:lstStyle/>
        <a:p>
          <a:endParaRPr lang="en-US"/>
        </a:p>
      </dgm:t>
    </dgm:pt>
    <dgm:pt modelId="{FABA546D-2384-D645-BF36-F6B45B978588}" type="sibTrans" cxnId="{A9EAE9FB-D4DE-594A-9B8F-F5BD8B43D2D0}">
      <dgm:prSet/>
      <dgm:spPr/>
      <dgm:t>
        <a:bodyPr/>
        <a:lstStyle/>
        <a:p>
          <a:endParaRPr lang="en-US"/>
        </a:p>
      </dgm:t>
    </dgm:pt>
    <dgm:pt modelId="{0A72B0F9-21E6-124D-AAFE-EDEE70FE1DC6}">
      <dgm:prSet/>
      <dgm:spPr/>
      <dgm:t>
        <a:bodyPr/>
        <a:lstStyle/>
        <a:p>
          <a:endParaRPr lang="en-US" dirty="0"/>
        </a:p>
      </dgm:t>
    </dgm:pt>
    <dgm:pt modelId="{B5AB2C2F-D082-F34A-A165-2B431622A218}" type="parTrans" cxnId="{4E404319-8980-794E-A8E8-304E135B3E65}">
      <dgm:prSet/>
      <dgm:spPr/>
      <dgm:t>
        <a:bodyPr/>
        <a:lstStyle/>
        <a:p>
          <a:endParaRPr lang="en-US"/>
        </a:p>
      </dgm:t>
    </dgm:pt>
    <dgm:pt modelId="{8BBCFC00-8E04-A343-A4A7-94FCA6F8EE4C}" type="sibTrans" cxnId="{4E404319-8980-794E-A8E8-304E135B3E65}">
      <dgm:prSet/>
      <dgm:spPr/>
      <dgm:t>
        <a:bodyPr/>
        <a:lstStyle/>
        <a:p>
          <a:endParaRPr lang="en-US"/>
        </a:p>
      </dgm:t>
    </dgm:pt>
    <dgm:pt modelId="{5AFCF3B0-8274-554A-91B4-E40230171DE7}">
      <dgm:prSet/>
      <dgm:spPr/>
      <dgm:t>
        <a:bodyPr/>
        <a:lstStyle/>
        <a:p>
          <a:r>
            <a:rPr lang="en-US" dirty="0"/>
            <a:t>Individually tailored electronic questionnaires</a:t>
          </a:r>
          <a:br>
            <a:rPr lang="en-US" dirty="0"/>
          </a:br>
          <a:endParaRPr lang="en-US" dirty="0"/>
        </a:p>
      </dgm:t>
    </dgm:pt>
    <dgm:pt modelId="{9DB81C81-DDCE-BA45-874A-E2898C401A6E}" type="parTrans" cxnId="{EFAE07C4-6D12-BB43-9589-DE55D4DEF513}">
      <dgm:prSet/>
      <dgm:spPr/>
      <dgm:t>
        <a:bodyPr/>
        <a:lstStyle/>
        <a:p>
          <a:endParaRPr lang="en-US"/>
        </a:p>
      </dgm:t>
    </dgm:pt>
    <dgm:pt modelId="{6C5FFB1E-5D1A-FE41-826C-47D9BE246F90}" type="sibTrans" cxnId="{EFAE07C4-6D12-BB43-9589-DE55D4DEF513}">
      <dgm:prSet/>
      <dgm:spPr/>
      <dgm:t>
        <a:bodyPr/>
        <a:lstStyle/>
        <a:p>
          <a:endParaRPr lang="en-US"/>
        </a:p>
      </dgm:t>
    </dgm:pt>
    <dgm:pt modelId="{03E06D81-B0E8-FF41-8033-D184A1005C58}">
      <dgm:prSet/>
      <dgm:spPr/>
      <dgm:t>
        <a:bodyPr/>
        <a:lstStyle/>
        <a:p>
          <a:r>
            <a:rPr lang="en-US" dirty="0"/>
            <a:t>Next item administered from item bank depends on previous answers</a:t>
          </a:r>
        </a:p>
      </dgm:t>
    </dgm:pt>
    <dgm:pt modelId="{24A2A5B5-BCA2-B241-98B9-DECE95C72DF5}" type="parTrans" cxnId="{AF142167-5A8F-ED43-8D17-6DD87162C949}">
      <dgm:prSet/>
      <dgm:spPr/>
      <dgm:t>
        <a:bodyPr/>
        <a:lstStyle/>
        <a:p>
          <a:endParaRPr lang="en-US"/>
        </a:p>
      </dgm:t>
    </dgm:pt>
    <dgm:pt modelId="{CB4D2B35-92CA-264C-8D37-AF9B957D5169}" type="sibTrans" cxnId="{AF142167-5A8F-ED43-8D17-6DD87162C949}">
      <dgm:prSet/>
      <dgm:spPr/>
      <dgm:t>
        <a:bodyPr/>
        <a:lstStyle/>
        <a:p>
          <a:endParaRPr lang="en-US"/>
        </a:p>
      </dgm:t>
    </dgm:pt>
    <dgm:pt modelId="{F46A1BFF-4AC5-F244-BADB-94D64BF42953}">
      <dgm:prSet/>
      <dgm:spPr/>
      <dgm:t>
        <a:bodyPr/>
        <a:lstStyle/>
        <a:p>
          <a:r>
            <a:rPr lang="en-US" dirty="0"/>
            <a:t>Usually 4-12 items</a:t>
          </a:r>
        </a:p>
      </dgm:t>
    </dgm:pt>
    <dgm:pt modelId="{EF6559A1-3D79-794F-BDA4-502B77C074AA}" type="parTrans" cxnId="{B03F0208-7CD3-004C-8302-B55B4A0044E9}">
      <dgm:prSet/>
      <dgm:spPr/>
      <dgm:t>
        <a:bodyPr/>
        <a:lstStyle/>
        <a:p>
          <a:endParaRPr lang="en-US"/>
        </a:p>
      </dgm:t>
    </dgm:pt>
    <dgm:pt modelId="{F035CED1-E572-E144-A5A8-A4E5443B4DCB}" type="sibTrans" cxnId="{B03F0208-7CD3-004C-8302-B55B4A0044E9}">
      <dgm:prSet/>
      <dgm:spPr/>
      <dgm:t>
        <a:bodyPr/>
        <a:lstStyle/>
        <a:p>
          <a:endParaRPr lang="en-US"/>
        </a:p>
      </dgm:t>
    </dgm:pt>
    <dgm:pt modelId="{AE240A00-B32B-E445-B10D-4ADC19619617}">
      <dgm:prSet/>
      <dgm:spPr/>
      <dgm:t>
        <a:bodyPr/>
        <a:lstStyle/>
        <a:p>
          <a:endParaRPr lang="en-US" dirty="0"/>
        </a:p>
      </dgm:t>
    </dgm:pt>
    <dgm:pt modelId="{C5F3E2D4-B212-2F49-B59E-A3B3E69D6F2D}" type="parTrans" cxnId="{C05AAEBE-F926-AE42-9847-331502B93D60}">
      <dgm:prSet/>
      <dgm:spPr/>
      <dgm:t>
        <a:bodyPr/>
        <a:lstStyle/>
        <a:p>
          <a:endParaRPr lang="en-US"/>
        </a:p>
      </dgm:t>
    </dgm:pt>
    <dgm:pt modelId="{8D16AC72-03D7-3444-9EC1-AEC4E98AED55}" type="sibTrans" cxnId="{C05AAEBE-F926-AE42-9847-331502B93D60}">
      <dgm:prSet/>
      <dgm:spPr/>
      <dgm:t>
        <a:bodyPr/>
        <a:lstStyle/>
        <a:p>
          <a:endParaRPr lang="en-US"/>
        </a:p>
      </dgm:t>
    </dgm:pt>
    <dgm:pt modelId="{B74EB774-C063-9847-955A-1D5E1BD3DE0A}">
      <dgm:prSet phldrT="[Text]"/>
      <dgm:spPr/>
      <dgm:t>
        <a:bodyPr/>
        <a:lstStyle/>
        <a:p>
          <a:r>
            <a:rPr lang="en-US" dirty="0"/>
            <a:t>Adult profiles (29, 43, and 57 item versions), Pediatric and Parent-Proxy profiles (25, 37, 49 item versions)</a:t>
          </a:r>
        </a:p>
      </dgm:t>
    </dgm:pt>
    <dgm:pt modelId="{EAC00DEA-A0F5-B84E-B534-38A4EB454307}" type="parTrans" cxnId="{CAF9AF6A-AD36-BE47-9FB2-8ABE973B0A04}">
      <dgm:prSet/>
      <dgm:spPr/>
      <dgm:t>
        <a:bodyPr/>
        <a:lstStyle/>
        <a:p>
          <a:endParaRPr lang="en-US"/>
        </a:p>
      </dgm:t>
    </dgm:pt>
    <dgm:pt modelId="{6C65AF90-2A68-AF4E-889C-559CEE68C158}" type="sibTrans" cxnId="{CAF9AF6A-AD36-BE47-9FB2-8ABE973B0A04}">
      <dgm:prSet/>
      <dgm:spPr/>
      <dgm:t>
        <a:bodyPr/>
        <a:lstStyle/>
        <a:p>
          <a:endParaRPr lang="en-US"/>
        </a:p>
      </dgm:t>
    </dgm:pt>
    <dgm:pt modelId="{35D994B4-B0E0-6C43-A3C8-99D73D5F3666}">
      <dgm:prSet phldrT="[Text]"/>
      <dgm:spPr/>
      <dgm:t>
        <a:bodyPr/>
        <a:lstStyle/>
        <a:p>
          <a:endParaRPr lang="en-US" dirty="0"/>
        </a:p>
      </dgm:t>
    </dgm:pt>
    <dgm:pt modelId="{D8D3427F-887F-8141-8F34-43B1C3DFDE69}" type="parTrans" cxnId="{F5EB05B3-6A15-7F42-8372-FA8E4AD5D3BA}">
      <dgm:prSet/>
      <dgm:spPr/>
      <dgm:t>
        <a:bodyPr/>
        <a:lstStyle/>
        <a:p>
          <a:endParaRPr lang="en-US"/>
        </a:p>
      </dgm:t>
    </dgm:pt>
    <dgm:pt modelId="{C947CD69-7435-D04E-99F7-7DBC155B69E8}" type="sibTrans" cxnId="{F5EB05B3-6A15-7F42-8372-FA8E4AD5D3BA}">
      <dgm:prSet/>
      <dgm:spPr/>
      <dgm:t>
        <a:bodyPr/>
        <a:lstStyle/>
        <a:p>
          <a:endParaRPr lang="en-US"/>
        </a:p>
      </dgm:t>
    </dgm:pt>
    <dgm:pt modelId="{9FEDEE14-9558-9640-942D-93B38144446A}">
      <dgm:prSet/>
      <dgm:spPr/>
      <dgm:t>
        <a:bodyPr/>
        <a:lstStyle/>
        <a:p>
          <a:r>
            <a:rPr lang="en-US" dirty="0"/>
            <a:t>Focused on a </a:t>
          </a:r>
          <a:br>
            <a:rPr lang="en-US" dirty="0"/>
          </a:br>
          <a:r>
            <a:rPr lang="en-US" dirty="0"/>
            <a:t>single domain</a:t>
          </a:r>
        </a:p>
      </dgm:t>
    </dgm:pt>
    <dgm:pt modelId="{8FFCBD33-5119-8F4A-9DE7-E92E61E1A03E}" type="parTrans" cxnId="{2FC2922F-AA37-AF41-8FC6-A39AC52023C9}">
      <dgm:prSet/>
      <dgm:spPr/>
      <dgm:t>
        <a:bodyPr/>
        <a:lstStyle/>
        <a:p>
          <a:endParaRPr lang="en-US"/>
        </a:p>
      </dgm:t>
    </dgm:pt>
    <dgm:pt modelId="{85D45F44-B58E-B948-83A3-31B26B83A5C1}" type="sibTrans" cxnId="{2FC2922F-AA37-AF41-8FC6-A39AC52023C9}">
      <dgm:prSet/>
      <dgm:spPr/>
      <dgm:t>
        <a:bodyPr/>
        <a:lstStyle/>
        <a:p>
          <a:endParaRPr lang="en-US"/>
        </a:p>
      </dgm:t>
    </dgm:pt>
    <dgm:pt modelId="{575CB177-99BF-5147-9C9C-E453120F18EE}">
      <dgm:prSet/>
      <dgm:spPr/>
      <dgm:t>
        <a:bodyPr/>
        <a:lstStyle/>
        <a:p>
          <a:endParaRPr lang="en-US" dirty="0"/>
        </a:p>
      </dgm:t>
    </dgm:pt>
    <dgm:pt modelId="{6FE1CE95-52A8-7C43-90F7-EEE2DA5232CE}" type="parTrans" cxnId="{BF2B6D92-7024-3E41-B59F-B4DE0B929089}">
      <dgm:prSet/>
      <dgm:spPr/>
      <dgm:t>
        <a:bodyPr/>
        <a:lstStyle/>
        <a:p>
          <a:endParaRPr lang="en-US"/>
        </a:p>
      </dgm:t>
    </dgm:pt>
    <dgm:pt modelId="{2785306B-01B1-E246-AA5D-D5934FEF3081}" type="sibTrans" cxnId="{BF2B6D92-7024-3E41-B59F-B4DE0B929089}">
      <dgm:prSet/>
      <dgm:spPr/>
      <dgm:t>
        <a:bodyPr/>
        <a:lstStyle/>
        <a:p>
          <a:endParaRPr lang="en-US"/>
        </a:p>
      </dgm:t>
    </dgm:pt>
    <dgm:pt modelId="{B3AA0C46-E93F-3B4B-B9F9-97DBD98CEA9D}">
      <dgm:prSet/>
      <dgm:spPr/>
      <dgm:t>
        <a:bodyPr/>
        <a:lstStyle/>
        <a:p>
          <a:r>
            <a:rPr lang="en-US" dirty="0"/>
            <a:t>Focused on a </a:t>
          </a:r>
          <a:br>
            <a:rPr lang="en-US" dirty="0"/>
          </a:br>
          <a:r>
            <a:rPr lang="en-US" dirty="0"/>
            <a:t>single domain</a:t>
          </a:r>
        </a:p>
      </dgm:t>
    </dgm:pt>
    <dgm:pt modelId="{D892CFA5-8A6F-2640-8760-F450B00FCE85}" type="parTrans" cxnId="{8121CDBC-1712-584B-AE6E-E6FA4BECA94E}">
      <dgm:prSet/>
      <dgm:spPr/>
      <dgm:t>
        <a:bodyPr/>
        <a:lstStyle/>
        <a:p>
          <a:endParaRPr lang="en-US"/>
        </a:p>
      </dgm:t>
    </dgm:pt>
    <dgm:pt modelId="{624F4FCC-6AA2-AB45-BE30-C45038DC8D8A}" type="sibTrans" cxnId="{8121CDBC-1712-584B-AE6E-E6FA4BECA94E}">
      <dgm:prSet/>
      <dgm:spPr/>
      <dgm:t>
        <a:bodyPr/>
        <a:lstStyle/>
        <a:p>
          <a:endParaRPr lang="en-US"/>
        </a:p>
      </dgm:t>
    </dgm:pt>
    <dgm:pt modelId="{F2745172-FACA-D249-8996-1E6040EE7A57}">
      <dgm:prSet/>
      <dgm:spPr/>
      <dgm:t>
        <a:bodyPr/>
        <a:lstStyle/>
        <a:p>
          <a:endParaRPr lang="en-US" dirty="0"/>
        </a:p>
      </dgm:t>
    </dgm:pt>
    <dgm:pt modelId="{5674EB84-718F-534E-9A19-C58C2ABA7555}" type="parTrans" cxnId="{2FDCFB5F-F636-CA41-B926-C7437D50AE83}">
      <dgm:prSet/>
      <dgm:spPr/>
      <dgm:t>
        <a:bodyPr/>
        <a:lstStyle/>
        <a:p>
          <a:endParaRPr lang="en-US"/>
        </a:p>
      </dgm:t>
    </dgm:pt>
    <dgm:pt modelId="{DFFFFEF6-2BCA-DA4F-832F-DB5BA325BFD2}" type="sibTrans" cxnId="{2FDCFB5F-F636-CA41-B926-C7437D50AE83}">
      <dgm:prSet/>
      <dgm:spPr/>
      <dgm:t>
        <a:bodyPr/>
        <a:lstStyle/>
        <a:p>
          <a:endParaRPr lang="en-US"/>
        </a:p>
      </dgm:t>
    </dgm:pt>
    <dgm:pt modelId="{DDD1A388-CBEF-4659-A44D-19FA6B6EF2B8}">
      <dgm:prSet/>
      <dgm:spPr/>
      <dgm:t>
        <a:bodyPr/>
        <a:lstStyle/>
        <a:p>
          <a:r>
            <a:rPr lang="en-US" dirty="0"/>
            <a:t>Off-the-shelf </a:t>
          </a:r>
          <a:br>
            <a:rPr lang="en-US" dirty="0"/>
          </a:br>
          <a:r>
            <a:rPr lang="en-US" dirty="0"/>
            <a:t>or custom</a:t>
          </a:r>
        </a:p>
      </dgm:t>
    </dgm:pt>
    <dgm:pt modelId="{C4B31A4B-C189-4D92-9F3A-34D6260DFC54}" type="parTrans" cxnId="{1D1F7B26-B451-4BDB-8C00-C0B5AD5EB989}">
      <dgm:prSet/>
      <dgm:spPr/>
      <dgm:t>
        <a:bodyPr/>
        <a:lstStyle/>
        <a:p>
          <a:endParaRPr lang="en-US"/>
        </a:p>
      </dgm:t>
    </dgm:pt>
    <dgm:pt modelId="{E8CCB2E5-9526-4A24-B1F1-2C68AE051CC1}" type="sibTrans" cxnId="{1D1F7B26-B451-4BDB-8C00-C0B5AD5EB989}">
      <dgm:prSet/>
      <dgm:spPr/>
      <dgm:t>
        <a:bodyPr/>
        <a:lstStyle/>
        <a:p>
          <a:endParaRPr lang="en-US"/>
        </a:p>
      </dgm:t>
    </dgm:pt>
    <dgm:pt modelId="{18CEB450-2E4E-4C10-9460-46ADA42DD4B8}">
      <dgm:prSet/>
      <dgm:spPr/>
      <dgm:t>
        <a:bodyPr/>
        <a:lstStyle/>
        <a:p>
          <a:endParaRPr lang="en-US" dirty="0"/>
        </a:p>
      </dgm:t>
    </dgm:pt>
    <dgm:pt modelId="{06F3B5CD-4085-4806-814F-C48B6657C56F}" type="parTrans" cxnId="{46D10178-E43F-4548-84F9-4E12ACFCA407}">
      <dgm:prSet/>
      <dgm:spPr/>
      <dgm:t>
        <a:bodyPr/>
        <a:lstStyle/>
        <a:p>
          <a:endParaRPr lang="en-US"/>
        </a:p>
      </dgm:t>
    </dgm:pt>
    <dgm:pt modelId="{822ACC15-4384-4424-AB81-7C2F77F9CEC1}" type="sibTrans" cxnId="{46D10178-E43F-4548-84F9-4E12ACFCA407}">
      <dgm:prSet/>
      <dgm:spPr/>
      <dgm:t>
        <a:bodyPr/>
        <a:lstStyle/>
        <a:p>
          <a:endParaRPr lang="en-US"/>
        </a:p>
      </dgm:t>
    </dgm:pt>
    <dgm:pt modelId="{EA91F29D-9E88-B34B-91EE-40D7D23FB79D}" type="pres">
      <dgm:prSet presAssocID="{D2C32DFD-BEF8-3741-8113-D54F6FD92D0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1671EB-DE08-7B4A-82C8-E4126D647A0A}" type="pres">
      <dgm:prSet presAssocID="{D543CEBB-9058-F047-B57D-2F1CE9B9937A}" presName="composite" presStyleCnt="0"/>
      <dgm:spPr/>
    </dgm:pt>
    <dgm:pt modelId="{339A7130-E9B9-CC4D-9051-728511D3C1A5}" type="pres">
      <dgm:prSet presAssocID="{D543CEBB-9058-F047-B57D-2F1CE9B9937A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64568-FEE0-B046-9742-991FF64AF386}" type="pres">
      <dgm:prSet presAssocID="{D543CEBB-9058-F047-B57D-2F1CE9B9937A}" presName="parSh" presStyleLbl="node1" presStyleIdx="0" presStyleCnt="3" custLinFactNeighborX="-2848"/>
      <dgm:spPr/>
      <dgm:t>
        <a:bodyPr/>
        <a:lstStyle/>
        <a:p>
          <a:endParaRPr lang="en-US"/>
        </a:p>
      </dgm:t>
    </dgm:pt>
    <dgm:pt modelId="{760FD7C0-2B7F-B744-AF77-2EA0F3763183}" type="pres">
      <dgm:prSet presAssocID="{D543CEBB-9058-F047-B57D-2F1CE9B9937A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6C23F-4182-284F-88DB-4D9898D68600}" type="pres">
      <dgm:prSet presAssocID="{BBD6F28B-7124-D14F-A267-07A7D42D570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18E1446-FA84-A048-9A47-375309771FCF}" type="pres">
      <dgm:prSet presAssocID="{BBD6F28B-7124-D14F-A267-07A7D42D5703}" presName="connTx" presStyleLbl="sibTrans2D1" presStyleIdx="0" presStyleCnt="2"/>
      <dgm:spPr/>
      <dgm:t>
        <a:bodyPr/>
        <a:lstStyle/>
        <a:p>
          <a:endParaRPr lang="en-US"/>
        </a:p>
      </dgm:t>
    </dgm:pt>
    <dgm:pt modelId="{7F46FEF4-13AB-DF41-96D6-CD348D5010B9}" type="pres">
      <dgm:prSet presAssocID="{6A86E80D-CBDB-7149-BA2E-29D23E485AF4}" presName="composite" presStyleCnt="0"/>
      <dgm:spPr/>
    </dgm:pt>
    <dgm:pt modelId="{41083096-0C85-8448-9D5D-43A3FF1B5891}" type="pres">
      <dgm:prSet presAssocID="{6A86E80D-CBDB-7149-BA2E-29D23E485AF4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D8201-DC94-1B4C-A5BF-24AA2E51574A}" type="pres">
      <dgm:prSet presAssocID="{6A86E80D-CBDB-7149-BA2E-29D23E485AF4}" presName="parSh" presStyleLbl="node1" presStyleIdx="1" presStyleCnt="3"/>
      <dgm:spPr/>
      <dgm:t>
        <a:bodyPr/>
        <a:lstStyle/>
        <a:p>
          <a:endParaRPr lang="en-US"/>
        </a:p>
      </dgm:t>
    </dgm:pt>
    <dgm:pt modelId="{13D6550D-341C-C446-86F7-A7B2F92FE42F}" type="pres">
      <dgm:prSet presAssocID="{6A86E80D-CBDB-7149-BA2E-29D23E485AF4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285B7E-318C-D84C-A128-316293386D86}" type="pres">
      <dgm:prSet presAssocID="{EDA6151C-06C6-3848-B0A1-2A6FE96B5B4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59010227-FA52-9944-B7F4-C246324C1E8C}" type="pres">
      <dgm:prSet presAssocID="{EDA6151C-06C6-3848-B0A1-2A6FE96B5B4C}" presName="connTx" presStyleLbl="sibTrans2D1" presStyleIdx="1" presStyleCnt="2"/>
      <dgm:spPr/>
      <dgm:t>
        <a:bodyPr/>
        <a:lstStyle/>
        <a:p>
          <a:endParaRPr lang="en-US"/>
        </a:p>
      </dgm:t>
    </dgm:pt>
    <dgm:pt modelId="{ABB686C4-2558-2747-AAB9-244DE36B8A71}" type="pres">
      <dgm:prSet presAssocID="{5FCE7E59-0F93-1448-B60B-788ACF1924B9}" presName="composite" presStyleCnt="0"/>
      <dgm:spPr/>
    </dgm:pt>
    <dgm:pt modelId="{F8966BE2-9873-8441-B957-7954E72AC609}" type="pres">
      <dgm:prSet presAssocID="{5FCE7E59-0F93-1448-B60B-788ACF1924B9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85893-9614-A34B-B42A-04320E93DA75}" type="pres">
      <dgm:prSet presAssocID="{5FCE7E59-0F93-1448-B60B-788ACF1924B9}" presName="parSh" presStyleLbl="node1" presStyleIdx="2" presStyleCnt="3"/>
      <dgm:spPr/>
      <dgm:t>
        <a:bodyPr/>
        <a:lstStyle/>
        <a:p>
          <a:endParaRPr lang="en-US"/>
        </a:p>
      </dgm:t>
    </dgm:pt>
    <dgm:pt modelId="{57B028E4-0AF5-ED4A-A536-3E8C7419F839}" type="pres">
      <dgm:prSet presAssocID="{5FCE7E59-0F93-1448-B60B-788ACF1924B9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F9AF6A-AD36-BE47-9FB2-8ABE973B0A04}" srcId="{5FCE7E59-0F93-1448-B60B-788ACF1924B9}" destId="{B74EB774-C063-9847-955A-1D5E1BD3DE0A}" srcOrd="2" destOrd="0" parTransId="{EAC00DEA-A0F5-B84E-B534-38A4EB454307}" sibTransId="{6C65AF90-2A68-AF4E-889C-559CEE68C158}"/>
    <dgm:cxn modelId="{1D1F7B26-B451-4BDB-8C00-C0B5AD5EB989}" srcId="{D543CEBB-9058-F047-B57D-2F1CE9B9937A}" destId="{DDD1A388-CBEF-4659-A44D-19FA6B6EF2B8}" srcOrd="5" destOrd="0" parTransId="{C4B31A4B-C189-4D92-9F3A-34D6260DFC54}" sibTransId="{E8CCB2E5-9526-4A24-B1F1-2C68AE051CC1}"/>
    <dgm:cxn modelId="{2FDCFB5F-F636-CA41-B926-C7437D50AE83}" srcId="{6A86E80D-CBDB-7149-BA2E-29D23E485AF4}" destId="{F2745172-FACA-D249-8996-1E6040EE7A57}" srcOrd="3" destOrd="0" parTransId="{5674EB84-718F-534E-9A19-C58C2ABA7555}" sibTransId="{DFFFFEF6-2BCA-DA4F-832F-DB5BA325BFD2}"/>
    <dgm:cxn modelId="{85345198-B15D-488E-95B3-FC22EBB8E7AF}" type="presOf" srcId="{DDD1A388-CBEF-4659-A44D-19FA6B6EF2B8}" destId="{760FD7C0-2B7F-B744-AF77-2EA0F3763183}" srcOrd="0" destOrd="5" presId="urn:microsoft.com/office/officeart/2005/8/layout/process3"/>
    <dgm:cxn modelId="{E6055FF5-D167-5C49-A735-181DC6603E83}" type="presOf" srcId="{0CA62602-A8F8-C940-999E-89A6EADC2D17}" destId="{760FD7C0-2B7F-B744-AF77-2EA0F3763183}" srcOrd="0" destOrd="0" presId="urn:microsoft.com/office/officeart/2005/8/layout/process3"/>
    <dgm:cxn modelId="{B6A74D34-B673-634D-8B27-185D35E5BAEC}" type="presOf" srcId="{6A86E80D-CBDB-7149-BA2E-29D23E485AF4}" destId="{41083096-0C85-8448-9D5D-43A3FF1B5891}" srcOrd="0" destOrd="0" presId="urn:microsoft.com/office/officeart/2005/8/layout/process3"/>
    <dgm:cxn modelId="{7ED76542-95F7-3242-89C2-5BAD67A00710}" type="presOf" srcId="{575CB177-99BF-5147-9C9C-E453120F18EE}" destId="{760FD7C0-2B7F-B744-AF77-2EA0F3763183}" srcOrd="0" destOrd="2" presId="urn:microsoft.com/office/officeart/2005/8/layout/process3"/>
    <dgm:cxn modelId="{18B11F5C-93D8-4B4A-B3BC-D81A04158CC3}" type="presOf" srcId="{EDA6151C-06C6-3848-B0A1-2A6FE96B5B4C}" destId="{0F285B7E-318C-D84C-A128-316293386D86}" srcOrd="0" destOrd="0" presId="urn:microsoft.com/office/officeart/2005/8/layout/process3"/>
    <dgm:cxn modelId="{00B6D140-497C-B841-8179-90684A60722D}" srcId="{D2C32DFD-BEF8-3741-8113-D54F6FD92D0A}" destId="{5FCE7E59-0F93-1448-B60B-788ACF1924B9}" srcOrd="2" destOrd="0" parTransId="{CEEEA79B-6311-EE4C-905E-D0BA29B67DE4}" sibTransId="{21D370B1-CF5F-954D-BAFA-E5936D9A4A52}"/>
    <dgm:cxn modelId="{5B557FA8-400F-804A-8F80-A563079A6AC8}" srcId="{D543CEBB-9058-F047-B57D-2F1CE9B9937A}" destId="{54AB3D28-A069-264C-9673-3DF75ECB7BEA}" srcOrd="1" destOrd="0" parTransId="{8DC2AA9B-07AA-2744-A95D-8CF05BA19BAB}" sibTransId="{E9407730-F5FC-1045-8716-F26F728718FE}"/>
    <dgm:cxn modelId="{F16996D9-5350-F44C-B6DC-B0EDA0782AB0}" type="presOf" srcId="{BBD6F28B-7124-D14F-A267-07A7D42D5703}" destId="{718E1446-FA84-A048-9A47-375309771FCF}" srcOrd="1" destOrd="0" presId="urn:microsoft.com/office/officeart/2005/8/layout/process3"/>
    <dgm:cxn modelId="{AF142167-5A8F-ED43-8D17-6DD87162C949}" srcId="{6A86E80D-CBDB-7149-BA2E-29D23E485AF4}" destId="{03E06D81-B0E8-FF41-8033-D184A1005C58}" srcOrd="4" destOrd="0" parTransId="{24A2A5B5-BCA2-B241-98B9-DECE95C72DF5}" sibTransId="{CB4D2B35-92CA-264C-8D37-AF9B957D5169}"/>
    <dgm:cxn modelId="{57B2B549-5716-7445-8D22-B85B61171BB0}" type="presOf" srcId="{B74EB774-C063-9847-955A-1D5E1BD3DE0A}" destId="{57B028E4-0AF5-ED4A-A536-3E8C7419F839}" srcOrd="0" destOrd="2" presId="urn:microsoft.com/office/officeart/2005/8/layout/process3"/>
    <dgm:cxn modelId="{F39CD053-E194-6E4D-9A3C-7FE832E0AF96}" srcId="{5FCE7E59-0F93-1448-B60B-788ACF1924B9}" destId="{0977D86B-7248-F64A-9470-CA20D0FACF2F}" srcOrd="0" destOrd="0" parTransId="{1F224F6F-3C25-2742-81B7-81E5BBA1121D}" sibTransId="{7E97B886-AC2D-FA45-96F5-3508A892F720}"/>
    <dgm:cxn modelId="{FF6043A3-3D88-4B48-8E7D-3574CA343FFB}" type="presOf" srcId="{18CEB450-2E4E-4C10-9460-46ADA42DD4B8}" destId="{760FD7C0-2B7F-B744-AF77-2EA0F3763183}" srcOrd="0" destOrd="4" presId="urn:microsoft.com/office/officeart/2005/8/layout/process3"/>
    <dgm:cxn modelId="{B892F48F-1A30-994F-979E-991BB8791873}" type="presOf" srcId="{5FCE7E59-0F93-1448-B60B-788ACF1924B9}" destId="{F8966BE2-9873-8441-B957-7954E72AC609}" srcOrd="0" destOrd="0" presId="urn:microsoft.com/office/officeart/2005/8/layout/process3"/>
    <dgm:cxn modelId="{37A8CBEC-E7E5-0D4C-BA71-EC1B060BA223}" type="presOf" srcId="{F2745172-FACA-D249-8996-1E6040EE7A57}" destId="{13D6550D-341C-C446-86F7-A7B2F92FE42F}" srcOrd="0" destOrd="3" presId="urn:microsoft.com/office/officeart/2005/8/layout/process3"/>
    <dgm:cxn modelId="{46D10178-E43F-4548-84F9-4E12ACFCA407}" srcId="{D543CEBB-9058-F047-B57D-2F1CE9B9937A}" destId="{18CEB450-2E4E-4C10-9460-46ADA42DD4B8}" srcOrd="4" destOrd="0" parTransId="{06F3B5CD-4085-4806-814F-C48B6657C56F}" sibTransId="{822ACC15-4384-4424-AB81-7C2F77F9CEC1}"/>
    <dgm:cxn modelId="{4E404319-8980-794E-A8E8-304E135B3E65}" srcId="{D543CEBB-9058-F047-B57D-2F1CE9B9937A}" destId="{0A72B0F9-21E6-124D-AAFE-EDEE70FE1DC6}" srcOrd="6" destOrd="0" parTransId="{B5AB2C2F-D082-F34A-A165-2B431622A218}" sibTransId="{8BBCFC00-8E04-A343-A4A7-94FCA6F8EE4C}"/>
    <dgm:cxn modelId="{FFD404BE-C057-5C4D-8D68-B8CA6415F730}" type="presOf" srcId="{D543CEBB-9058-F047-B57D-2F1CE9B9937A}" destId="{E9C64568-FEE0-B046-9742-991FF64AF386}" srcOrd="1" destOrd="0" presId="urn:microsoft.com/office/officeart/2005/8/layout/process3"/>
    <dgm:cxn modelId="{6AD42ED3-B24F-514A-B841-E81F1656F2FB}" type="presOf" srcId="{EDA6151C-06C6-3848-B0A1-2A6FE96B5B4C}" destId="{59010227-FA52-9944-B7F4-C246324C1E8C}" srcOrd="1" destOrd="0" presId="urn:microsoft.com/office/officeart/2005/8/layout/process3"/>
    <dgm:cxn modelId="{74C06D26-04D3-0E41-9995-C8B6F7166FFC}" type="presOf" srcId="{9D9E15E0-0E20-E448-86BF-6586872744AC}" destId="{760FD7C0-2B7F-B744-AF77-2EA0F3763183}" srcOrd="0" destOrd="7" presId="urn:microsoft.com/office/officeart/2005/8/layout/process3"/>
    <dgm:cxn modelId="{E263CAE9-8CBB-6B43-A5BB-D2212A3A53D9}" type="presOf" srcId="{B3AA0C46-E93F-3B4B-B9F9-97DBD98CEA9D}" destId="{13D6550D-341C-C446-86F7-A7B2F92FE42F}" srcOrd="0" destOrd="2" presId="urn:microsoft.com/office/officeart/2005/8/layout/process3"/>
    <dgm:cxn modelId="{28B4B644-C171-8C4C-BF3F-4E465AB44F12}" type="presOf" srcId="{5AFCF3B0-8274-554A-91B4-E40230171DE7}" destId="{13D6550D-341C-C446-86F7-A7B2F92FE42F}" srcOrd="0" destOrd="1" presId="urn:microsoft.com/office/officeart/2005/8/layout/process3"/>
    <dgm:cxn modelId="{191B303C-928F-344A-B299-50EFD073BC4E}" type="presOf" srcId="{9FEDEE14-9558-9640-942D-93B38144446A}" destId="{760FD7C0-2B7F-B744-AF77-2EA0F3763183}" srcOrd="0" destOrd="3" presId="urn:microsoft.com/office/officeart/2005/8/layout/process3"/>
    <dgm:cxn modelId="{E772603B-BF12-E94C-BF35-A9F969C0452C}" type="presOf" srcId="{0A72B0F9-21E6-124D-AAFE-EDEE70FE1DC6}" destId="{760FD7C0-2B7F-B744-AF77-2EA0F3763183}" srcOrd="0" destOrd="6" presId="urn:microsoft.com/office/officeart/2005/8/layout/process3"/>
    <dgm:cxn modelId="{8BAF974F-60F1-554E-8570-5CDBD1E20C8D}" type="presOf" srcId="{5FCE7E59-0F93-1448-B60B-788ACF1924B9}" destId="{15085893-9614-A34B-B42A-04320E93DA75}" srcOrd="1" destOrd="0" presId="urn:microsoft.com/office/officeart/2005/8/layout/process3"/>
    <dgm:cxn modelId="{77AB3A8B-746E-7B4F-B66E-8D858F706AAE}" type="presOf" srcId="{AE240A00-B32B-E445-B10D-4ADC19619617}" destId="{13D6550D-341C-C446-86F7-A7B2F92FE42F}" srcOrd="0" destOrd="5" presId="urn:microsoft.com/office/officeart/2005/8/layout/process3"/>
    <dgm:cxn modelId="{6098A9A8-5BC8-954A-BBCD-9F1B5B97DF94}" type="presOf" srcId="{D2C32DFD-BEF8-3741-8113-D54F6FD92D0A}" destId="{EA91F29D-9E88-B34B-91EE-40D7D23FB79D}" srcOrd="0" destOrd="0" presId="urn:microsoft.com/office/officeart/2005/8/layout/process3"/>
    <dgm:cxn modelId="{8121CDBC-1712-584B-AE6E-E6FA4BECA94E}" srcId="{6A86E80D-CBDB-7149-BA2E-29D23E485AF4}" destId="{B3AA0C46-E93F-3B4B-B9F9-97DBD98CEA9D}" srcOrd="2" destOrd="0" parTransId="{D892CFA5-8A6F-2640-8760-F450B00FCE85}" sibTransId="{624F4FCC-6AA2-AB45-BE30-C45038DC8D8A}"/>
    <dgm:cxn modelId="{EFAE07C4-6D12-BB43-9589-DE55D4DEF513}" srcId="{6A86E80D-CBDB-7149-BA2E-29D23E485AF4}" destId="{5AFCF3B0-8274-554A-91B4-E40230171DE7}" srcOrd="1" destOrd="0" parTransId="{9DB81C81-DDCE-BA45-874A-E2898C401A6E}" sibTransId="{6C5FFB1E-5D1A-FE41-826C-47D9BE246F90}"/>
    <dgm:cxn modelId="{A9EAE9FB-D4DE-594A-9B8F-F5BD8B43D2D0}" srcId="{D543CEBB-9058-F047-B57D-2F1CE9B9937A}" destId="{9D9E15E0-0E20-E448-86BF-6586872744AC}" srcOrd="7" destOrd="0" parTransId="{CEBFFD8E-F189-2345-A89A-B471DC5B32A1}" sibTransId="{FABA546D-2384-D645-BF36-F6B45B978588}"/>
    <dgm:cxn modelId="{F5EB05B3-6A15-7F42-8372-FA8E4AD5D3BA}" srcId="{5FCE7E59-0F93-1448-B60B-788ACF1924B9}" destId="{35D994B4-B0E0-6C43-A3C8-99D73D5F3666}" srcOrd="1" destOrd="0" parTransId="{D8D3427F-887F-8141-8F34-43B1C3DFDE69}" sibTransId="{C947CD69-7435-D04E-99F7-7DBC155B69E8}"/>
    <dgm:cxn modelId="{9001A6AB-2456-C94A-9D28-8E26B7656639}" type="presOf" srcId="{BBD6F28B-7124-D14F-A267-07A7D42D5703}" destId="{C146C23F-4182-284F-88DB-4D9898D68600}" srcOrd="0" destOrd="0" presId="urn:microsoft.com/office/officeart/2005/8/layout/process3"/>
    <dgm:cxn modelId="{947502B9-0297-E34E-9F2D-CF96DEEA8056}" type="presOf" srcId="{03E06D81-B0E8-FF41-8033-D184A1005C58}" destId="{13D6550D-341C-C446-86F7-A7B2F92FE42F}" srcOrd="0" destOrd="4" presId="urn:microsoft.com/office/officeart/2005/8/layout/process3"/>
    <dgm:cxn modelId="{2FC2922F-AA37-AF41-8FC6-A39AC52023C9}" srcId="{D543CEBB-9058-F047-B57D-2F1CE9B9937A}" destId="{9FEDEE14-9558-9640-942D-93B38144446A}" srcOrd="3" destOrd="0" parTransId="{8FFCBD33-5119-8F4A-9DE7-E92E61E1A03E}" sibTransId="{85D45F44-B58E-B948-83A3-31B26B83A5C1}"/>
    <dgm:cxn modelId="{C05AAEBE-F926-AE42-9847-331502B93D60}" srcId="{6A86E80D-CBDB-7149-BA2E-29D23E485AF4}" destId="{AE240A00-B32B-E445-B10D-4ADC19619617}" srcOrd="5" destOrd="0" parTransId="{C5F3E2D4-B212-2F49-B59E-A3B3E69D6F2D}" sibTransId="{8D16AC72-03D7-3444-9EC1-AEC4E98AED55}"/>
    <dgm:cxn modelId="{44C3D161-CF51-5649-8426-C4C69432FB24}" srcId="{6A86E80D-CBDB-7149-BA2E-29D23E485AF4}" destId="{4BB89F4D-EFF7-CA4B-8C8A-9568C1737C63}" srcOrd="0" destOrd="0" parTransId="{FE036AAD-6C31-5840-89BC-F6A69F50BCA6}" sibTransId="{04C73014-3684-CF45-B5F7-D4DC59119C14}"/>
    <dgm:cxn modelId="{14948A6F-3130-294F-8239-9D7E34FAF46D}" srcId="{D543CEBB-9058-F047-B57D-2F1CE9B9937A}" destId="{0CA62602-A8F8-C940-999E-89A6EADC2D17}" srcOrd="0" destOrd="0" parTransId="{721F7263-45CF-C940-B332-751DB72C4139}" sibTransId="{B315F0A2-20CD-7645-802A-1345E5FBC5E2}"/>
    <dgm:cxn modelId="{B03F0208-7CD3-004C-8302-B55B4A0044E9}" srcId="{6A86E80D-CBDB-7149-BA2E-29D23E485AF4}" destId="{F46A1BFF-4AC5-F244-BADB-94D64BF42953}" srcOrd="6" destOrd="0" parTransId="{EF6559A1-3D79-794F-BDA4-502B77C074AA}" sibTransId="{F035CED1-E572-E144-A5A8-A4E5443B4DCB}"/>
    <dgm:cxn modelId="{64982133-1FC9-DF40-9602-81D7449DD9FB}" srcId="{D2C32DFD-BEF8-3741-8113-D54F6FD92D0A}" destId="{6A86E80D-CBDB-7149-BA2E-29D23E485AF4}" srcOrd="1" destOrd="0" parTransId="{9841A56B-41BD-0C4E-B69D-8F5AEEC59D48}" sibTransId="{EDA6151C-06C6-3848-B0A1-2A6FE96B5B4C}"/>
    <dgm:cxn modelId="{53853250-E40E-7A43-BC08-CCEA0A5AE82A}" type="presOf" srcId="{54AB3D28-A069-264C-9673-3DF75ECB7BEA}" destId="{760FD7C0-2B7F-B744-AF77-2EA0F3763183}" srcOrd="0" destOrd="1" presId="urn:microsoft.com/office/officeart/2005/8/layout/process3"/>
    <dgm:cxn modelId="{E7169AD1-7A6F-2C45-B112-5EA49AE44427}" type="presOf" srcId="{F46A1BFF-4AC5-F244-BADB-94D64BF42953}" destId="{13D6550D-341C-C446-86F7-A7B2F92FE42F}" srcOrd="0" destOrd="6" presId="urn:microsoft.com/office/officeart/2005/8/layout/process3"/>
    <dgm:cxn modelId="{4DE6F9B1-64F1-8245-AD5B-D5AEF6D5D3C0}" srcId="{D2C32DFD-BEF8-3741-8113-D54F6FD92D0A}" destId="{D543CEBB-9058-F047-B57D-2F1CE9B9937A}" srcOrd="0" destOrd="0" parTransId="{535CCDF1-09DF-B44B-AA62-32891F6A2DEB}" sibTransId="{BBD6F28B-7124-D14F-A267-07A7D42D5703}"/>
    <dgm:cxn modelId="{BF2B6D92-7024-3E41-B59F-B4DE0B929089}" srcId="{D543CEBB-9058-F047-B57D-2F1CE9B9937A}" destId="{575CB177-99BF-5147-9C9C-E453120F18EE}" srcOrd="2" destOrd="0" parTransId="{6FE1CE95-52A8-7C43-90F7-EEE2DA5232CE}" sibTransId="{2785306B-01B1-E246-AA5D-D5934FEF3081}"/>
    <dgm:cxn modelId="{C202490B-53CF-DF42-B789-CB1CAB338DC8}" type="presOf" srcId="{4BB89F4D-EFF7-CA4B-8C8A-9568C1737C63}" destId="{13D6550D-341C-C446-86F7-A7B2F92FE42F}" srcOrd="0" destOrd="0" presId="urn:microsoft.com/office/officeart/2005/8/layout/process3"/>
    <dgm:cxn modelId="{00CE4DFF-E42C-FC44-A055-BA8DA0277685}" type="presOf" srcId="{35D994B4-B0E0-6C43-A3C8-99D73D5F3666}" destId="{57B028E4-0AF5-ED4A-A536-3E8C7419F839}" srcOrd="0" destOrd="1" presId="urn:microsoft.com/office/officeart/2005/8/layout/process3"/>
    <dgm:cxn modelId="{31AC130A-8F75-C840-9C5E-176FF24795DE}" type="presOf" srcId="{D543CEBB-9058-F047-B57D-2F1CE9B9937A}" destId="{339A7130-E9B9-CC4D-9051-728511D3C1A5}" srcOrd="0" destOrd="0" presId="urn:microsoft.com/office/officeart/2005/8/layout/process3"/>
    <dgm:cxn modelId="{9D2A5022-76D4-0247-A515-011F208EA63C}" type="presOf" srcId="{6A86E80D-CBDB-7149-BA2E-29D23E485AF4}" destId="{1FAD8201-DC94-1B4C-A5BF-24AA2E51574A}" srcOrd="1" destOrd="0" presId="urn:microsoft.com/office/officeart/2005/8/layout/process3"/>
    <dgm:cxn modelId="{AFEA2650-F104-5146-9830-89FD70D8FAB8}" type="presOf" srcId="{0977D86B-7248-F64A-9470-CA20D0FACF2F}" destId="{57B028E4-0AF5-ED4A-A536-3E8C7419F839}" srcOrd="0" destOrd="0" presId="urn:microsoft.com/office/officeart/2005/8/layout/process3"/>
    <dgm:cxn modelId="{59A349FF-C182-A44A-9F96-EC165384696A}" type="presParOf" srcId="{EA91F29D-9E88-B34B-91EE-40D7D23FB79D}" destId="{6D1671EB-DE08-7B4A-82C8-E4126D647A0A}" srcOrd="0" destOrd="0" presId="urn:microsoft.com/office/officeart/2005/8/layout/process3"/>
    <dgm:cxn modelId="{5955E23E-2115-0549-9B25-45A94879701E}" type="presParOf" srcId="{6D1671EB-DE08-7B4A-82C8-E4126D647A0A}" destId="{339A7130-E9B9-CC4D-9051-728511D3C1A5}" srcOrd="0" destOrd="0" presId="urn:microsoft.com/office/officeart/2005/8/layout/process3"/>
    <dgm:cxn modelId="{B933D8A8-B443-7E4A-AEBF-808407FE847E}" type="presParOf" srcId="{6D1671EB-DE08-7B4A-82C8-E4126D647A0A}" destId="{E9C64568-FEE0-B046-9742-991FF64AF386}" srcOrd="1" destOrd="0" presId="urn:microsoft.com/office/officeart/2005/8/layout/process3"/>
    <dgm:cxn modelId="{0EDD0538-9582-5B46-BEC2-4F4B79531A22}" type="presParOf" srcId="{6D1671EB-DE08-7B4A-82C8-E4126D647A0A}" destId="{760FD7C0-2B7F-B744-AF77-2EA0F3763183}" srcOrd="2" destOrd="0" presId="urn:microsoft.com/office/officeart/2005/8/layout/process3"/>
    <dgm:cxn modelId="{222564FD-A5AA-C149-90A1-9670F41CEA59}" type="presParOf" srcId="{EA91F29D-9E88-B34B-91EE-40D7D23FB79D}" destId="{C146C23F-4182-284F-88DB-4D9898D68600}" srcOrd="1" destOrd="0" presId="urn:microsoft.com/office/officeart/2005/8/layout/process3"/>
    <dgm:cxn modelId="{037042A7-FD98-B04E-8A29-5DAA78CAB146}" type="presParOf" srcId="{C146C23F-4182-284F-88DB-4D9898D68600}" destId="{718E1446-FA84-A048-9A47-375309771FCF}" srcOrd="0" destOrd="0" presId="urn:microsoft.com/office/officeart/2005/8/layout/process3"/>
    <dgm:cxn modelId="{CBEB695F-8FDD-9440-ABA3-134D36D42B6C}" type="presParOf" srcId="{EA91F29D-9E88-B34B-91EE-40D7D23FB79D}" destId="{7F46FEF4-13AB-DF41-96D6-CD348D5010B9}" srcOrd="2" destOrd="0" presId="urn:microsoft.com/office/officeart/2005/8/layout/process3"/>
    <dgm:cxn modelId="{0F179DD0-F63D-DA48-91B8-22F8F46B3D79}" type="presParOf" srcId="{7F46FEF4-13AB-DF41-96D6-CD348D5010B9}" destId="{41083096-0C85-8448-9D5D-43A3FF1B5891}" srcOrd="0" destOrd="0" presId="urn:microsoft.com/office/officeart/2005/8/layout/process3"/>
    <dgm:cxn modelId="{45B73A8B-11D6-7045-BA8A-D1D4574DA6B4}" type="presParOf" srcId="{7F46FEF4-13AB-DF41-96D6-CD348D5010B9}" destId="{1FAD8201-DC94-1B4C-A5BF-24AA2E51574A}" srcOrd="1" destOrd="0" presId="urn:microsoft.com/office/officeart/2005/8/layout/process3"/>
    <dgm:cxn modelId="{D0ECDD40-918B-AC4D-8697-A23C72388085}" type="presParOf" srcId="{7F46FEF4-13AB-DF41-96D6-CD348D5010B9}" destId="{13D6550D-341C-C446-86F7-A7B2F92FE42F}" srcOrd="2" destOrd="0" presId="urn:microsoft.com/office/officeart/2005/8/layout/process3"/>
    <dgm:cxn modelId="{31A708C0-F164-C043-8FC4-01B1D5D56EEC}" type="presParOf" srcId="{EA91F29D-9E88-B34B-91EE-40D7D23FB79D}" destId="{0F285B7E-318C-D84C-A128-316293386D86}" srcOrd="3" destOrd="0" presId="urn:microsoft.com/office/officeart/2005/8/layout/process3"/>
    <dgm:cxn modelId="{EAE84A36-3760-2B41-A318-BDF13DA1C2E5}" type="presParOf" srcId="{0F285B7E-318C-D84C-A128-316293386D86}" destId="{59010227-FA52-9944-B7F4-C246324C1E8C}" srcOrd="0" destOrd="0" presId="urn:microsoft.com/office/officeart/2005/8/layout/process3"/>
    <dgm:cxn modelId="{FCA81A07-6A82-F54B-A339-B94418767CD2}" type="presParOf" srcId="{EA91F29D-9E88-B34B-91EE-40D7D23FB79D}" destId="{ABB686C4-2558-2747-AAB9-244DE36B8A71}" srcOrd="4" destOrd="0" presId="urn:microsoft.com/office/officeart/2005/8/layout/process3"/>
    <dgm:cxn modelId="{7D71DC54-C977-C349-8311-8E9B303EE54E}" type="presParOf" srcId="{ABB686C4-2558-2747-AAB9-244DE36B8A71}" destId="{F8966BE2-9873-8441-B957-7954E72AC609}" srcOrd="0" destOrd="0" presId="urn:microsoft.com/office/officeart/2005/8/layout/process3"/>
    <dgm:cxn modelId="{FD760A2B-5EDA-CD45-B486-4ECDAE0D4C35}" type="presParOf" srcId="{ABB686C4-2558-2747-AAB9-244DE36B8A71}" destId="{15085893-9614-A34B-B42A-04320E93DA75}" srcOrd="1" destOrd="0" presId="urn:microsoft.com/office/officeart/2005/8/layout/process3"/>
    <dgm:cxn modelId="{55E0A7FA-03F7-1B4A-BD81-4D1DB17E479E}" type="presParOf" srcId="{ABB686C4-2558-2747-AAB9-244DE36B8A71}" destId="{57B028E4-0AF5-ED4A-A536-3E8C7419F83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A1221D6-53FE-4F47-BB97-EEF47D3F5A0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8E51FC-1996-4A6D-B3D8-56E890CF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44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75B3AD0-974F-4233-BADF-2B656F5857CF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0ECD13-4229-433C-86C3-7A844149A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63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C71A3-4234-4682-804D-2A5899DB1F5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793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F9D49-DE07-4D90-A8B8-AEFD0BCF870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22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04451-C9CA-446D-91E6-F470AEA87C6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6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1154" indent="-285061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0238" indent="-228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96334" indent="-228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2428" indent="-22804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08525" indent="-228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64619" indent="-228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0715" indent="-228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76811" indent="-2280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D2B0833-A6AE-46B8-9D5C-22EE43BC3A8C}" type="slidenum">
              <a:rPr lang="en-US">
                <a:solidFill>
                  <a:prstClr val="black"/>
                </a:solidFill>
              </a:rPr>
              <a:pPr eaLnBrk="1" hangingPunct="1"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16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0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23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views of QOL, and certainly HEALTH-related QOL (HRQOL), focus on … </a:t>
            </a:r>
          </a:p>
          <a:p>
            <a:endParaRPr lang="en-US" dirty="0"/>
          </a:p>
          <a:p>
            <a:r>
              <a:rPr lang="en-US" dirty="0"/>
              <a:t>? Relation to activities of daily living (ADLs)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7B8A-60BA-4B6F-B5B4-A0D8FCD8881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45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b="0" baseline="0" dirty="0"/>
              <a:t>PH recognizes health as a spectrum, with both positive and negative valences.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7B8A-60BA-4B6F-B5B4-A0D8FCD8881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84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7B8A-60BA-4B6F-B5B4-A0D8FCD8881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173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F76DE-3203-43F1-B4CC-854AC6071CC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0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07B8A-60BA-4B6F-B5B4-A0D8FCD888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5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2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72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F9D49-DE07-4D90-A8B8-AEFD0BCF87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46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7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3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ECD13-4229-433C-86C3-7A844149A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10" indent="-285121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0476" indent="-228095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6668" indent="-228095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2859" indent="-228095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9050" indent="-2280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5241" indent="-2280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1431" indent="-2280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7622" indent="-2280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371F032-C920-4AD3-A517-56EA50199890}" type="slidenum">
              <a:rPr lang="en-US" altLang="en-US" smtClean="0">
                <a:latin typeface="Arial" pitchFamily="34" charset="0"/>
              </a:rPr>
              <a:pPr/>
              <a:t>18</a:t>
            </a:fld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8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E11529-6B3F-46E6-9243-0BD8BCB37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8013"/>
            <a:ext cx="5608320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5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3840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33754" y="5210175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49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7"/>
          <a:stretch/>
        </p:blipFill>
        <p:spPr>
          <a:xfrm>
            <a:off x="-1" y="5678"/>
            <a:ext cx="9182003" cy="588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7091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280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31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57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OMIS_PPT_Banner_0326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1651000" y="1562100"/>
            <a:ext cx="7035800" cy="4483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Arial (Headings)"/>
                <a:cs typeface="Arial (Headings)"/>
              </a:defRPr>
            </a:lvl1pPr>
          </a:lstStyle>
          <a:p>
            <a:pPr defTabSz="342900" fontAlgn="auto">
              <a:spcAft>
                <a:spcPts val="0"/>
              </a:spcAft>
              <a:defRPr/>
            </a:pPr>
            <a:r>
              <a:rPr lang="en-US" sz="2400" dirty="0">
                <a:ea typeface="ＭＳ Ｐゴシック" pitchFamily="34" charset="-128"/>
              </a:rPr>
              <a:t>Click to edit Master 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44600" y="-50800"/>
            <a:ext cx="8572500" cy="1054100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Arial (Headings)"/>
                <a:cs typeface="Arial (Headings)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003300"/>
            <a:ext cx="9144000" cy="5854700"/>
          </a:xfrm>
          <a:gradFill flip="none" rotWithShape="1">
            <a:gsLst>
              <a:gs pos="0">
                <a:srgbClr val="9993E5">
                  <a:alpha val="50000"/>
                </a:srgbClr>
              </a:gs>
              <a:gs pos="60000">
                <a:srgbClr val="FFFFFF"/>
              </a:gs>
            </a:gsLst>
            <a:lin ang="16200000" scaled="0"/>
            <a:tileRect/>
          </a:gradFill>
        </p:spPr>
        <p:txBody>
          <a:bodyPr lIns="1005840" tIns="502920"/>
          <a:lstStyle>
            <a:lvl1pPr>
              <a:defRPr>
                <a:solidFill>
                  <a:srgbClr val="3A4EA2"/>
                </a:solidFill>
                <a:latin typeface="+mj-lt"/>
                <a:cs typeface="Helvetica Neue"/>
              </a:defRPr>
            </a:lvl1pPr>
            <a:lvl2pPr>
              <a:defRPr>
                <a:solidFill>
                  <a:srgbClr val="3A4EA2"/>
                </a:solidFill>
                <a:latin typeface="+mj-lt"/>
                <a:cs typeface="Helvetica Neue"/>
              </a:defRPr>
            </a:lvl2pPr>
            <a:lvl3pPr>
              <a:defRPr>
                <a:solidFill>
                  <a:srgbClr val="3A4EA2"/>
                </a:solidFill>
                <a:latin typeface="+mj-lt"/>
                <a:cs typeface="Helvetica Neue"/>
              </a:defRPr>
            </a:lvl3pPr>
            <a:lvl4pPr>
              <a:defRPr>
                <a:solidFill>
                  <a:srgbClr val="3A4EA2"/>
                </a:solidFill>
                <a:latin typeface="+mj-lt"/>
                <a:cs typeface="Helvetica Neue"/>
              </a:defRPr>
            </a:lvl4pPr>
            <a:lvl5pPr>
              <a:defRPr>
                <a:solidFill>
                  <a:srgbClr val="3A4EA2"/>
                </a:solidFill>
                <a:latin typeface="+mj-lt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6" descr="PROMIS_PPT_Banner_03261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0"/>
          <p:cNvSpPr txBox="1">
            <a:spLocks/>
          </p:cNvSpPr>
          <p:nvPr userDrawn="1"/>
        </p:nvSpPr>
        <p:spPr>
          <a:xfrm>
            <a:off x="1651000" y="1562100"/>
            <a:ext cx="7035800" cy="4483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Arial (Headings)"/>
                <a:cs typeface="Arial (Headings)"/>
              </a:defRPr>
            </a:lvl1pPr>
          </a:lstStyle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a typeface="ＭＳ Ｐゴシック" pitchFamily="34" charset="-128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7662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98290" y="892969"/>
            <a:ext cx="7947422" cy="2464594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797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98290" y="3420071"/>
            <a:ext cx="7947422" cy="110728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215">
                <a:solidFill>
                  <a:srgbClr val="73BFFF"/>
                </a:solidFill>
              </a:defRPr>
            </a:lvl1pPr>
            <a:lvl2pPr marL="0" indent="120547">
              <a:spcBef>
                <a:spcPts val="0"/>
              </a:spcBef>
              <a:buSzTx/>
              <a:buNone/>
              <a:defRPr sz="2215">
                <a:solidFill>
                  <a:srgbClr val="73BFFF"/>
                </a:solidFill>
              </a:defRPr>
            </a:lvl2pPr>
            <a:lvl3pPr marL="0" indent="241093">
              <a:spcBef>
                <a:spcPts val="0"/>
              </a:spcBef>
              <a:buSzTx/>
              <a:buNone/>
              <a:defRPr sz="2215">
                <a:solidFill>
                  <a:srgbClr val="73BFFF"/>
                </a:solidFill>
              </a:defRPr>
            </a:lvl3pPr>
            <a:lvl4pPr marL="0" indent="361640">
              <a:spcBef>
                <a:spcPts val="0"/>
              </a:spcBef>
              <a:buSzTx/>
              <a:buNone/>
              <a:defRPr sz="2215">
                <a:solidFill>
                  <a:srgbClr val="73BFFF"/>
                </a:solidFill>
              </a:defRPr>
            </a:lvl4pPr>
            <a:lvl5pPr marL="0" indent="482186">
              <a:spcBef>
                <a:spcPts val="0"/>
              </a:spcBef>
              <a:buSzTx/>
              <a:buNone/>
              <a:defRPr sz="2215">
                <a:solidFill>
                  <a:srgbClr val="73BFFF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2215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2215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2215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2215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2215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30707480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010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7526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4055A4"/>
                </a:solidFill>
                <a:latin typeface="+mj-l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>
            <a:lvl1pPr>
              <a:defRPr sz="3200">
                <a:solidFill>
                  <a:srgbClr val="4055A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79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OMIS_PPT_Banner_0326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0"/>
          <p:cNvSpPr txBox="1">
            <a:spLocks/>
          </p:cNvSpPr>
          <p:nvPr/>
        </p:nvSpPr>
        <p:spPr>
          <a:xfrm>
            <a:off x="1651000" y="1562100"/>
            <a:ext cx="7035800" cy="4483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Arial (Headings)"/>
                <a:cs typeface="Arial (Headings)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44600" y="-50800"/>
            <a:ext cx="8572500" cy="105410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(Headings)"/>
                <a:cs typeface="Arial (Headings)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003300"/>
            <a:ext cx="9144000" cy="5854700"/>
          </a:xfrm>
          <a:gradFill flip="none" rotWithShape="1">
            <a:gsLst>
              <a:gs pos="0">
                <a:srgbClr val="9993E5">
                  <a:alpha val="50000"/>
                </a:srgbClr>
              </a:gs>
              <a:gs pos="60000">
                <a:srgbClr val="FFFFFF"/>
              </a:gs>
            </a:gsLst>
            <a:lin ang="16200000" scaled="0"/>
            <a:tileRect/>
          </a:gradFill>
        </p:spPr>
        <p:txBody>
          <a:bodyPr lIns="1005840" tIns="502920"/>
          <a:lstStyle>
            <a:lvl1pPr>
              <a:defRPr>
                <a:solidFill>
                  <a:srgbClr val="3A4EA2"/>
                </a:solidFill>
                <a:latin typeface="+mj-lt"/>
                <a:cs typeface="Helvetica Neue"/>
              </a:defRPr>
            </a:lvl1pPr>
            <a:lvl2pPr>
              <a:defRPr>
                <a:solidFill>
                  <a:srgbClr val="3A4EA2"/>
                </a:solidFill>
                <a:latin typeface="+mj-lt"/>
                <a:cs typeface="Helvetica Neue"/>
              </a:defRPr>
            </a:lvl2pPr>
            <a:lvl3pPr>
              <a:defRPr>
                <a:solidFill>
                  <a:srgbClr val="3A4EA2"/>
                </a:solidFill>
                <a:latin typeface="+mj-lt"/>
                <a:cs typeface="Helvetica Neue"/>
              </a:defRPr>
            </a:lvl3pPr>
            <a:lvl4pPr>
              <a:defRPr>
                <a:solidFill>
                  <a:srgbClr val="3A4EA2"/>
                </a:solidFill>
                <a:latin typeface="+mj-lt"/>
                <a:cs typeface="Helvetica Neue"/>
              </a:defRPr>
            </a:lvl4pPr>
            <a:lvl5pPr>
              <a:defRPr>
                <a:solidFill>
                  <a:srgbClr val="3A4EA2"/>
                </a:solidFill>
                <a:latin typeface="+mj-lt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997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OMIS_PPT_Banner_03261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0"/>
          <p:cNvSpPr txBox="1">
            <a:spLocks/>
          </p:cNvSpPr>
          <p:nvPr userDrawn="1"/>
        </p:nvSpPr>
        <p:spPr>
          <a:xfrm>
            <a:off x="1651000" y="1562100"/>
            <a:ext cx="7035800" cy="44831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>
                <a:solidFill>
                  <a:srgbClr val="FFFFFF"/>
                </a:solidFill>
                <a:latin typeface="Arial (Headings)"/>
                <a:cs typeface="Arial (Headings)"/>
              </a:defRPr>
            </a:lvl1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dirty="0">
                <a:ea typeface="ＭＳ Ｐゴシック" pitchFamily="34" charset="-128"/>
              </a:rPr>
              <a:t>Click to edit Master 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44600" y="-50800"/>
            <a:ext cx="8572500" cy="105410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(Headings)"/>
                <a:cs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003300"/>
            <a:ext cx="9144000" cy="5854700"/>
          </a:xfrm>
          <a:gradFill flip="none" rotWithShape="1">
            <a:gsLst>
              <a:gs pos="0">
                <a:srgbClr val="9993E5">
                  <a:alpha val="50000"/>
                </a:srgbClr>
              </a:gs>
              <a:gs pos="60000">
                <a:srgbClr val="FFFFFF"/>
              </a:gs>
            </a:gsLst>
            <a:lin ang="16200000" scaled="0"/>
            <a:tileRect/>
          </a:gradFill>
        </p:spPr>
        <p:txBody>
          <a:bodyPr lIns="1005840" tIns="502920"/>
          <a:lstStyle>
            <a:lvl1pPr>
              <a:defRPr>
                <a:solidFill>
                  <a:srgbClr val="3A4EA2"/>
                </a:solidFill>
                <a:latin typeface="+mj-lt"/>
                <a:cs typeface="Helvetica Neue"/>
              </a:defRPr>
            </a:lvl1pPr>
            <a:lvl2pPr>
              <a:defRPr>
                <a:solidFill>
                  <a:srgbClr val="3A4EA2"/>
                </a:solidFill>
                <a:latin typeface="+mj-lt"/>
                <a:cs typeface="Helvetica Neue"/>
              </a:defRPr>
            </a:lvl2pPr>
            <a:lvl3pPr>
              <a:defRPr>
                <a:solidFill>
                  <a:srgbClr val="3A4EA2"/>
                </a:solidFill>
                <a:latin typeface="+mj-lt"/>
                <a:cs typeface="Helvetica Neue"/>
              </a:defRPr>
            </a:lvl3pPr>
            <a:lvl4pPr>
              <a:defRPr>
                <a:solidFill>
                  <a:srgbClr val="3A4EA2"/>
                </a:solidFill>
                <a:latin typeface="+mj-lt"/>
                <a:cs typeface="Helvetica Neue"/>
              </a:defRPr>
            </a:lvl4pPr>
            <a:lvl5pPr>
              <a:defRPr>
                <a:solidFill>
                  <a:srgbClr val="3A4EA2"/>
                </a:solidFill>
                <a:latin typeface="+mj-lt"/>
                <a:cs typeface="Helvetica Neue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1833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44600" y="-50800"/>
            <a:ext cx="8572500" cy="105410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(Headings)"/>
                <a:cs typeface="Arial (Headings)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1003300"/>
            <a:ext cx="9144000" cy="5854700"/>
          </a:xfrm>
          <a:gradFill flip="none" rotWithShape="1">
            <a:gsLst>
              <a:gs pos="0">
                <a:srgbClr val="9993E5">
                  <a:alpha val="50000"/>
                </a:srgbClr>
              </a:gs>
              <a:gs pos="60000">
                <a:srgbClr val="FFFFFF"/>
              </a:gs>
            </a:gsLst>
            <a:lin ang="16200000" scaled="0"/>
            <a:tileRect/>
          </a:gradFill>
        </p:spPr>
        <p:txBody>
          <a:bodyPr lIns="1005840" tIns="502920"/>
          <a:lstStyle>
            <a:lvl1pPr>
              <a:defRPr>
                <a:solidFill>
                  <a:srgbClr val="3A4EA2"/>
                </a:solidFill>
                <a:latin typeface="+mj-lt"/>
                <a:cs typeface="Helvetica Neue"/>
              </a:defRPr>
            </a:lvl1pPr>
            <a:lvl2pPr>
              <a:defRPr>
                <a:solidFill>
                  <a:srgbClr val="3A4EA2"/>
                </a:solidFill>
                <a:latin typeface="+mj-lt"/>
                <a:cs typeface="Helvetica Neue"/>
              </a:defRPr>
            </a:lvl2pPr>
            <a:lvl3pPr>
              <a:defRPr>
                <a:solidFill>
                  <a:srgbClr val="3A4EA2"/>
                </a:solidFill>
                <a:latin typeface="+mj-lt"/>
                <a:cs typeface="Helvetica Neue"/>
              </a:defRPr>
            </a:lvl3pPr>
            <a:lvl4pPr>
              <a:defRPr>
                <a:solidFill>
                  <a:srgbClr val="3A4EA2"/>
                </a:solidFill>
                <a:latin typeface="+mj-lt"/>
                <a:cs typeface="Helvetica Neue"/>
              </a:defRPr>
            </a:lvl4pPr>
            <a:lvl5pPr>
              <a:defRPr>
                <a:solidFill>
                  <a:srgbClr val="3A4EA2"/>
                </a:solidFill>
                <a:latin typeface="+mj-lt"/>
                <a:cs typeface="Helvetica Neue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06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87"/>
            <a:ext cx="9144000" cy="5817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475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DA4F-5110-4070-A90A-00E87C8B4030}" type="datetimeFigureOut">
              <a:rPr lang="en-US" smtClean="0"/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50755-AD7E-4002-BAEC-6164EFFDA4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175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288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9794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808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695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5604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765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867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483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8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4" b="14483"/>
          <a:stretch/>
        </p:blipFill>
        <p:spPr>
          <a:xfrm>
            <a:off x="-1" y="-138298"/>
            <a:ext cx="9279301" cy="5997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513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429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6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54"/>
          <a:stretch/>
        </p:blipFill>
        <p:spPr>
          <a:xfrm>
            <a:off x="0" y="0"/>
            <a:ext cx="9187543" cy="5825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30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56"/>
          <a:stretch/>
        </p:blipFill>
        <p:spPr>
          <a:xfrm>
            <a:off x="-35599" y="0"/>
            <a:ext cx="9197888" cy="5926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8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46"/>
          <a:stretch/>
        </p:blipFill>
        <p:spPr>
          <a:xfrm>
            <a:off x="-16042" y="-76912"/>
            <a:ext cx="9188532" cy="5952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1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21"/>
          <a:stretch/>
        </p:blipFill>
        <p:spPr>
          <a:xfrm>
            <a:off x="-48126" y="0"/>
            <a:ext cx="9192126" cy="590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9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39"/>
          <a:stretch/>
        </p:blipFill>
        <p:spPr>
          <a:xfrm>
            <a:off x="-50799" y="0"/>
            <a:ext cx="9211732" cy="5999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139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435" y="3116268"/>
            <a:ext cx="3845824" cy="964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2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42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3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" r="1"/>
          <a:stretch/>
        </p:blipFill>
        <p:spPr>
          <a:xfrm>
            <a:off x="-9940" y="0"/>
            <a:ext cx="9153939" cy="6896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36" name="Rectangle 35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4380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2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3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1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567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1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384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33754" y="5210175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2732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" r="1"/>
          <a:stretch/>
        </p:blipFill>
        <p:spPr>
          <a:xfrm>
            <a:off x="-9940" y="0"/>
            <a:ext cx="9153939" cy="6896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36" name="Rectangle 35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0529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390"/>
            <a:ext cx="9248776" cy="68891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615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8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390"/>
            <a:ext cx="9248776" cy="68891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246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23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4" y="6216150"/>
            <a:ext cx="1618658" cy="494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77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34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2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529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7"/>
          <a:stretch/>
        </p:blipFill>
        <p:spPr>
          <a:xfrm>
            <a:off x="-1" y="5678"/>
            <a:ext cx="9182003" cy="588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08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87"/>
            <a:ext cx="9144000" cy="5817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89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4" b="14483"/>
          <a:stretch/>
        </p:blipFill>
        <p:spPr>
          <a:xfrm>
            <a:off x="-1" y="-138298"/>
            <a:ext cx="9279301" cy="5997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462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54"/>
          <a:stretch/>
        </p:blipFill>
        <p:spPr>
          <a:xfrm>
            <a:off x="0" y="0"/>
            <a:ext cx="9187543" cy="5825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9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56"/>
          <a:stretch/>
        </p:blipFill>
        <p:spPr>
          <a:xfrm>
            <a:off x="-35599" y="0"/>
            <a:ext cx="9197888" cy="5926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3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6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46"/>
          <a:stretch/>
        </p:blipFill>
        <p:spPr>
          <a:xfrm>
            <a:off x="-16042" y="-76912"/>
            <a:ext cx="9188532" cy="5952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502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21"/>
          <a:stretch/>
        </p:blipFill>
        <p:spPr>
          <a:xfrm>
            <a:off x="-48126" y="0"/>
            <a:ext cx="9192126" cy="590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424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39"/>
          <a:stretch/>
        </p:blipFill>
        <p:spPr>
          <a:xfrm>
            <a:off x="-50799" y="0"/>
            <a:ext cx="9211732" cy="5999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139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435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336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94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5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50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42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6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5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96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4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432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3394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0" y="1524000"/>
            <a:ext cx="3048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52600" y="274637"/>
            <a:ext cx="6858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945437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384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333754" y="5210175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3836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" r="1"/>
          <a:stretch/>
        </p:blipFill>
        <p:spPr>
          <a:xfrm>
            <a:off x="-9940" y="0"/>
            <a:ext cx="9153939" cy="6896088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36" name="Rectangle 35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9441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2390"/>
            <a:ext cx="9248776" cy="688913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530449" y="110825"/>
            <a:ext cx="4523509" cy="44529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558153" y="4577666"/>
            <a:ext cx="4523509" cy="22465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0830" y="5340803"/>
            <a:ext cx="4476492" cy="1345802"/>
            <a:chOff x="2333754" y="5210175"/>
            <a:chExt cx="4476492" cy="1345802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333754" y="5210175"/>
              <a:ext cx="4476492" cy="1345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2" t="7527" r="7270" b="16343"/>
            <a:stretch/>
          </p:blipFill>
          <p:spPr>
            <a:xfrm>
              <a:off x="2370221" y="5743074"/>
              <a:ext cx="914400" cy="78865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356" y="6012265"/>
              <a:ext cx="827268" cy="53864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721" y="6124877"/>
              <a:ext cx="1258691" cy="3844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5961" y="6109925"/>
              <a:ext cx="1223019" cy="42018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371" y="5233565"/>
              <a:ext cx="3610166" cy="653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2543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42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23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4" y="6216150"/>
            <a:ext cx="1618658" cy="494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4" y="6216150"/>
            <a:ext cx="1618658" cy="4944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5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195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05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15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7"/>
          <a:stretch/>
        </p:blipFill>
        <p:spPr>
          <a:xfrm>
            <a:off x="-1" y="5678"/>
            <a:ext cx="9182003" cy="58871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46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587"/>
            <a:ext cx="9144000" cy="5817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PROMIS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98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4" b="14483"/>
          <a:stretch/>
        </p:blipFill>
        <p:spPr>
          <a:xfrm>
            <a:off x="-1" y="-138298"/>
            <a:ext cx="9279301" cy="5997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24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54"/>
          <a:stretch/>
        </p:blipFill>
        <p:spPr>
          <a:xfrm>
            <a:off x="0" y="0"/>
            <a:ext cx="9187543" cy="5825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Neuro-</a:t>
            </a:r>
            <a:r>
              <a:rPr lang="en-US" dirty="0" err="1"/>
              <a:t>QoL</a:t>
            </a:r>
            <a:r>
              <a:rPr lang="en-US" dirty="0"/>
              <a:t>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18" y="6158050"/>
            <a:ext cx="1618658" cy="494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86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56"/>
          <a:stretch/>
        </p:blipFill>
        <p:spPr>
          <a:xfrm>
            <a:off x="-35599" y="0"/>
            <a:ext cx="9197888" cy="5926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1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46"/>
          <a:stretch/>
        </p:blipFill>
        <p:spPr>
          <a:xfrm>
            <a:off x="-16042" y="-76912"/>
            <a:ext cx="9188532" cy="5952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ASCQ-Me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07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321"/>
          <a:stretch/>
        </p:blipFill>
        <p:spPr>
          <a:xfrm>
            <a:off x="-48126" y="0"/>
            <a:ext cx="9192126" cy="590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8133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3429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8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3" y="6216150"/>
            <a:ext cx="1491139" cy="512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16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39"/>
          <a:stretch/>
        </p:blipFill>
        <p:spPr>
          <a:xfrm>
            <a:off x="-50799" y="0"/>
            <a:ext cx="9211732" cy="5999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76139" y="199505"/>
            <a:ext cx="3845823" cy="2852737"/>
          </a:xfrm>
        </p:spPr>
        <p:txBody>
          <a:bodyPr anchor="ctr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NIH Toolbox section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435" y="3116268"/>
            <a:ext cx="3845824" cy="9646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129681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07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13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447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344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124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12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61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227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101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41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17" y="6116640"/>
            <a:ext cx="980101" cy="6381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5653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00254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2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357A-1779-6349-9E36-5E5AA71085D0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6898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14098-7346-A343-B630-F4B7C1A7E536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214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6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0EAAC-0D19-E843-B4D2-0B2BD5F6B63B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783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A031D-0AEC-7247-B472-56816C6FE14B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406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D87AA-641D-E947-9BBF-522183D1BF24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534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90F93-DAED-B349-BD3A-15901CCACBC6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32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7F381-FECC-C345-9447-C6F5084B3B86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229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4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C5C1-8051-874A-85EB-A7FDFEAFAB17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7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540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C4FB1-BDA3-DE40-A1B0-76BF70684CFF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3"/>
          <a:stretch/>
        </p:blipFill>
        <p:spPr>
          <a:xfrm>
            <a:off x="136271" y="5895835"/>
            <a:ext cx="1035935" cy="866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6" y="6242999"/>
            <a:ext cx="827268" cy="538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22" y="6355611"/>
            <a:ext cx="1258691" cy="384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9" y="6340659"/>
            <a:ext cx="1223019" cy="420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0" y="6210065"/>
            <a:ext cx="3337539" cy="60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17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B69D-5695-9E40-A3E6-DB23F05D1183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5359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C850-20BA-974B-8C78-225CCFA05D6C}" type="datetime2">
              <a:rPr lang="en-US" smtClean="0"/>
              <a:t>Thursday, May 03,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91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277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803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36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99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218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29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03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4069" y="64454"/>
            <a:ext cx="506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4CDEE-DA80-4A6F-A8DB-4868DDA2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4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5" r:id="rId2"/>
    <p:sldLayoutId id="2147483729" r:id="rId3"/>
    <p:sldLayoutId id="2147483686" r:id="rId4"/>
    <p:sldLayoutId id="2147483721" r:id="rId5"/>
    <p:sldLayoutId id="2147483722" r:id="rId6"/>
    <p:sldLayoutId id="2147483723" r:id="rId7"/>
    <p:sldLayoutId id="2147483724" r:id="rId8"/>
    <p:sldLayoutId id="2147483687" r:id="rId9"/>
    <p:sldLayoutId id="2147483726" r:id="rId10"/>
    <p:sldLayoutId id="2147483727" r:id="rId11"/>
    <p:sldLayoutId id="2147483731" r:id="rId12"/>
    <p:sldLayoutId id="2147483735" r:id="rId13"/>
    <p:sldLayoutId id="2147483733" r:id="rId14"/>
    <p:sldLayoutId id="2147483736" r:id="rId15"/>
    <p:sldLayoutId id="2147483732" r:id="rId16"/>
    <p:sldLayoutId id="214748373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4069" y="64454"/>
            <a:ext cx="506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28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3" r:id="rId26"/>
    <p:sldLayoutId id="2147483824" r:id="rId27"/>
    <p:sldLayoutId id="2147483913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4069" y="64454"/>
            <a:ext cx="506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4CDEE-DA80-4A6F-A8DB-4868DDA292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4D7F61D-9E2E-6449-96BC-1EEEC3811D4B}" type="datetime2">
              <a:rPr lang="en-US" smtClean="0"/>
              <a:t>Thursday, May 03,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r>
              <a:rPr lang="en-US"/>
              <a:t>peprconsortium.org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3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5F639-EBCD-4F39-B920-72224A340D75}" type="datetimeFigureOut">
              <a:rPr lang="en-US" smtClean="0"/>
              <a:t>5/3/2018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7281F-537C-4EB1-AD7C-AF7EFC83AB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50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83" r:id="rId12"/>
    <p:sldLayoutId id="2147483885" r:id="rId13"/>
    <p:sldLayoutId id="2147483914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Times New Roman" pitchFamily="18" charset="0"/>
                <a:ea typeface="ＭＳ Ｐゴシック" pitchFamily="25" charset="-128"/>
              </a:defRPr>
            </a:lvl1pPr>
          </a:lstStyle>
          <a:p>
            <a:pPr>
              <a:defRPr/>
            </a:pPr>
            <a:fld id="{BBDA522D-3216-478B-A7E9-1A095EC55846}" type="datetimeFigureOut">
              <a:rPr lang="en-US"/>
              <a:pPr>
                <a:defRPr/>
              </a:pPr>
              <a:t>5/3/2018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Times New Roman" pitchFamily="18" charset="0"/>
                <a:ea typeface="ＭＳ Ｐゴシック" pitchFamily="25" charset="-128"/>
              </a:defRPr>
            </a:lvl1pPr>
          </a:lstStyle>
          <a:p>
            <a:pPr>
              <a:defRPr/>
            </a:pPr>
            <a:fld id="{F6D84FB0-4342-4C5F-8C4C-C33F042354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5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2" r:id="rId4"/>
    <p:sldLayoutId id="2147483912" r:id="rId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0EC66CA-1ADD-4EAB-85D5-61E95A06FA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5/3/2018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F8F86A-5291-4EB6-A475-60DFB2539B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106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hpromi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hyperlink" Target="https://www.nih.gov/echo" TargetMode="External"/><Relationship Id="rId4" Type="http://schemas.openxmlformats.org/officeDocument/2006/relationships/hyperlink" Target="http://www.peprconsortium.org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hpromi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althmeasures.net/images/PROMIS/manuals/PROMIS_Pain_Interference_Scoring_Manual_02232017.pdf" TargetMode="External"/><Relationship Id="rId3" Type="http://schemas.openxmlformats.org/officeDocument/2006/relationships/hyperlink" Target="http://www.healthmeasures.net/images/PROMIS/manuals/PROMIS_Adult_Profile_Scoring_Manual.pdf" TargetMode="External"/><Relationship Id="rId7" Type="http://schemas.openxmlformats.org/officeDocument/2006/relationships/hyperlink" Target="http://www.healthmeasures.net/explore-measurement-systems/promis/intro-to-promis/list-of-pediatric-measur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5.xml"/><Relationship Id="rId6" Type="http://schemas.openxmlformats.org/officeDocument/2006/relationships/hyperlink" Target="http://www.healthmeasures.net/explore-measurement-systems/promis/intro-to-promis/list-of-adult-measures" TargetMode="External"/><Relationship Id="rId11" Type="http://schemas.openxmlformats.org/officeDocument/2006/relationships/hyperlink" Target="http://www.healthmeasures.net/images/PROMIS/manuals/PROMIS_Pain_Intensity_Scoring_Manual.pdf" TargetMode="External"/><Relationship Id="rId5" Type="http://schemas.openxmlformats.org/officeDocument/2006/relationships/hyperlink" Target="http://www.healthmeasures.net/search-view-measures" TargetMode="External"/><Relationship Id="rId10" Type="http://schemas.openxmlformats.org/officeDocument/2006/relationships/hyperlink" Target="http://www.healthmeasures.net/images/PROMIS/manuals/PROMIS_Pain_Quality_Scoring_Manual.pdf" TargetMode="External"/><Relationship Id="rId4" Type="http://schemas.openxmlformats.org/officeDocument/2006/relationships/hyperlink" Target="http://www.healthmeasures.net/images/PROMIS/manuals/PROMIS_Pediatric_and_Proxy_Profile_Scoring_Manual.pdf" TargetMode="External"/><Relationship Id="rId9" Type="http://schemas.openxmlformats.org/officeDocument/2006/relationships/hyperlink" Target="http://www.healthmeasures.net/images/promis/manuals/PROMIS_Pain_Behavior_Scoring_Manual.pdf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4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8.xml"/><Relationship Id="rId4" Type="http://schemas.openxmlformats.org/officeDocument/2006/relationships/hyperlink" Target="http://www.healthmeasures.net/images/PROMIS/NEJM_Baumhauerv3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5.png"/><Relationship Id="rId4" Type="http://schemas.openxmlformats.org/officeDocument/2006/relationships/hyperlink" Target="http://www.regonline.com/pho2016conference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althmeasures.net/index.php?option=com_instruments&amp;view=measure&amp;id=553" TargetMode="External"/><Relationship Id="rId13" Type="http://schemas.openxmlformats.org/officeDocument/2006/relationships/hyperlink" Target="http://www.healthmeasures.net/index.php?option=com_instruments&amp;view=measure&amp;id=582" TargetMode="External"/><Relationship Id="rId3" Type="http://schemas.openxmlformats.org/officeDocument/2006/relationships/hyperlink" Target="http://www.healthmeasures.net/index.php?option=com_instruments&amp;view=measure&amp;id=707" TargetMode="External"/><Relationship Id="rId7" Type="http://schemas.openxmlformats.org/officeDocument/2006/relationships/hyperlink" Target="http://www.healthmeasures.net/index.php?option=com_instruments&amp;view=measure&amp;id=621" TargetMode="External"/><Relationship Id="rId12" Type="http://schemas.openxmlformats.org/officeDocument/2006/relationships/hyperlink" Target="http://www.healthmeasures.net/index.php?option=com_instruments&amp;view=measure&amp;id=720" TargetMode="External"/><Relationship Id="rId17" Type="http://schemas.openxmlformats.org/officeDocument/2006/relationships/hyperlink" Target="http://www.healthmeasures.net/index.php?option=com_instruments&amp;view=measure&amp;id=529" TargetMode="External"/><Relationship Id="rId2" Type="http://schemas.openxmlformats.org/officeDocument/2006/relationships/notesSlide" Target="../notesSlides/notesSlide15.xml"/><Relationship Id="rId16" Type="http://schemas.openxmlformats.org/officeDocument/2006/relationships/hyperlink" Target="http://www.healthmeasures.net/index.php?option=com_instruments&amp;view=measure&amp;id=530" TargetMode="External"/><Relationship Id="rId1" Type="http://schemas.openxmlformats.org/officeDocument/2006/relationships/slideLayout" Target="../slideLayouts/slideLayout98.xml"/><Relationship Id="rId6" Type="http://schemas.openxmlformats.org/officeDocument/2006/relationships/hyperlink" Target="http://www.healthmeasures.net/index.php?option=com_instruments&amp;view=measure&amp;id=13" TargetMode="External"/><Relationship Id="rId11" Type="http://schemas.openxmlformats.org/officeDocument/2006/relationships/hyperlink" Target="http://www.healthmeasures.net/index.php?option=com_instruments&amp;view=measure&amp;id=555" TargetMode="External"/><Relationship Id="rId5" Type="http://schemas.openxmlformats.org/officeDocument/2006/relationships/hyperlink" Target="http://www.healthmeasures.net/index.php?option=com_instruments&amp;view=measure&amp;id=708" TargetMode="External"/><Relationship Id="rId15" Type="http://schemas.openxmlformats.org/officeDocument/2006/relationships/hyperlink" Target="http://www.healthmeasures.net/index.php?option=com_instruments&amp;view=measure&amp;id=717" TargetMode="External"/><Relationship Id="rId10" Type="http://schemas.openxmlformats.org/officeDocument/2006/relationships/hyperlink" Target="http://www.healthmeasures.net/index.php?option=com_instruments&amp;view=measure&amp;id=588" TargetMode="External"/><Relationship Id="rId4" Type="http://schemas.openxmlformats.org/officeDocument/2006/relationships/hyperlink" Target="http://www.healthmeasures.net/index.php?option=com_instruments&amp;view=measure&amp;id=734" TargetMode="External"/><Relationship Id="rId9" Type="http://schemas.openxmlformats.org/officeDocument/2006/relationships/hyperlink" Target="http://www.healthmeasures.net/index.php?option=com_instruments&amp;view=measure&amp;id=591" TargetMode="External"/><Relationship Id="rId14" Type="http://schemas.openxmlformats.org/officeDocument/2006/relationships/hyperlink" Target="http://www.healthmeasures.net/index.php?option=com_instruments&amp;view=measure&amp;id=71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recording/play/vmOQRvpme26mmT9LUWJW4Qa3tY_uc0-oXjaM98tpq-jZnNSdwPXSprBKjJQ379wD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image" Target="../media/image64.tiff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Relationship Id="rId9" Type="http://schemas.openxmlformats.org/officeDocument/2006/relationships/image" Target="../media/image7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3.xml"/><Relationship Id="rId4" Type="http://schemas.openxmlformats.org/officeDocument/2006/relationships/hyperlink" Target="https://www.sciencedirect.com/science/article/pii/S002234761830180X?via%3Dihub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ams.nih.gov/Funding/Clinical_Research/clinical_main.asp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grants.nih.gov/grants/guide/rfa-files/RFA-AR-19-007.html" TargetMode="External"/><Relationship Id="rId3" Type="http://schemas.openxmlformats.org/officeDocument/2006/relationships/hyperlink" Target="https://grants.nih.gov/grants/guide/pa-files/PAR-18-597.html" TargetMode="External"/><Relationship Id="rId7" Type="http://schemas.openxmlformats.org/officeDocument/2006/relationships/hyperlink" Target="https://grants.nih.gov/grants/guide/rfa-files/RFA-AR-19-006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3.xml"/><Relationship Id="rId6" Type="http://schemas.openxmlformats.org/officeDocument/2006/relationships/hyperlink" Target="https://grants.nih.gov/grants/guide/pa-files/PAR-18-594.html" TargetMode="External"/><Relationship Id="rId5" Type="http://schemas.openxmlformats.org/officeDocument/2006/relationships/hyperlink" Target="https://grants.nih.gov/grants/guide/pa-files/PAR-16-446.html" TargetMode="External"/><Relationship Id="rId10" Type="http://schemas.openxmlformats.org/officeDocument/2006/relationships/hyperlink" Target="https://grants.nih.gov/grants/guide/pa-files/PA-18-344.html" TargetMode="External"/><Relationship Id="rId4" Type="http://schemas.openxmlformats.org/officeDocument/2006/relationships/hyperlink" Target="https://grants.nih.gov/grants/guide/pa-files/PAR-18-595.html" TargetMode="External"/><Relationship Id="rId9" Type="http://schemas.openxmlformats.org/officeDocument/2006/relationships/hyperlink" Target="https://grants.nih.gov/grants/guide/pa-files/PA-18-345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8.xml"/><Relationship Id="rId5" Type="http://schemas.openxmlformats.org/officeDocument/2006/relationships/hyperlink" Target="https://www.ncbi.nlm.nih.gov/pubmed/27133496" TargetMode="External"/><Relationship Id="rId4" Type="http://schemas.openxmlformats.org/officeDocument/2006/relationships/hyperlink" Target="https://www.nih.gov/ech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1098-A117-4A8F-B2E2-5A3BE1D7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27647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Update from NIAMS</a:t>
            </a:r>
            <a:br>
              <a:rPr lang="en-US" b="1" dirty="0"/>
            </a:br>
            <a:r>
              <a:rPr lang="en-US" sz="3200" b="1" dirty="0"/>
              <a:t>SPARTAN Annual Meeting: Cambridge, MA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800" b="1" dirty="0"/>
              <a:t>May 5, 2018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075A698-87C6-45DC-86DD-B38E10196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3200" y="2299759"/>
            <a:ext cx="8737600" cy="3943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James Witter MD, PhD FACR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PROMIS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CSO 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PEPR</a:t>
            </a: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Project Scientist </a:t>
            </a:r>
            <a:r>
              <a:rPr lang="en-US" sz="20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ECHO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Officer/Rheumatic Diseases Clinical Program-(Extramural)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Institute of Arthritis and Musculoskeletal and Skin Diseases (NIAMS)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000" b="1" i="1" dirty="0"/>
              <a:t>Patient-provider-personal ‘rheumatologic’ perspective &amp; ideas</a:t>
            </a:r>
          </a:p>
          <a:p>
            <a:pPr marL="0" indent="0" algn="ctr">
              <a:buNone/>
            </a:pP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9637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37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1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What is PROMIS®?</a:t>
            </a:r>
            <a:br>
              <a:rPr lang="en-US" dirty="0"/>
            </a:br>
            <a:r>
              <a:rPr lang="en-US" sz="1600" dirty="0"/>
              <a:t>Patient-Reported Outcomes Measurement Information System®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06625"/>
            <a:ext cx="7886700" cy="371157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Measures used to evaluate and monitor physical, mental, and social health (adult &amp; pediatric)</a:t>
            </a:r>
          </a:p>
          <a:p>
            <a:r>
              <a:rPr lang="en-US" sz="2400" dirty="0"/>
              <a:t>Based in Item Response Theory (IRT)</a:t>
            </a:r>
          </a:p>
          <a:p>
            <a:pPr lvl="1"/>
            <a:r>
              <a:rPr lang="en-US" sz="2000" dirty="0"/>
              <a:t>Unidimensional</a:t>
            </a:r>
          </a:p>
          <a:p>
            <a:r>
              <a:rPr lang="en-US" sz="2400" dirty="0"/>
              <a:t>Agnostic to disease or setting</a:t>
            </a:r>
          </a:p>
          <a:p>
            <a:pPr lvl="1"/>
            <a:r>
              <a:rPr lang="en-US" sz="2000" dirty="0"/>
              <a:t>Suitable for clinical research-trials-care</a:t>
            </a:r>
          </a:p>
          <a:p>
            <a:r>
              <a:rPr lang="en-US" sz="2400" dirty="0"/>
              <a:t>Developed and evaluated using state-of-the science psychometric methods</a:t>
            </a:r>
          </a:p>
          <a:p>
            <a:r>
              <a:rPr lang="en-US" sz="2400" dirty="0"/>
              <a:t>Scores on one (T score) metric</a:t>
            </a:r>
          </a:p>
          <a:p>
            <a:r>
              <a:rPr lang="en-US" sz="2400" dirty="0"/>
              <a:t>Translations available in Spanish &amp; other languages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45633" y="6372162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</p:spTree>
    <p:extLst>
      <p:ext uri="{BB962C8B-B14F-4D97-AF65-F5344CB8AC3E}">
        <p14:creationId xmlns:p14="http://schemas.microsoft.com/office/powerpoint/2010/main" val="64213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Components of PROMIS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332218"/>
              </p:ext>
            </p:extLst>
          </p:nvPr>
        </p:nvGraphicFramePr>
        <p:xfrm>
          <a:off x="971550" y="1690689"/>
          <a:ext cx="754380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717058" y="6372162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</p:spTree>
    <p:extLst>
      <p:ext uri="{BB962C8B-B14F-4D97-AF65-F5344CB8AC3E}">
        <p14:creationId xmlns:p14="http://schemas.microsoft.com/office/powerpoint/2010/main" val="3384238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 Measure Types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457948"/>
              </p:ext>
            </p:extLst>
          </p:nvPr>
        </p:nvGraphicFramePr>
        <p:xfrm>
          <a:off x="628650" y="1597025"/>
          <a:ext cx="8129456" cy="430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1745633" y="6372162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</p:spTree>
    <p:extLst>
      <p:ext uri="{BB962C8B-B14F-4D97-AF65-F5344CB8AC3E}">
        <p14:creationId xmlns:p14="http://schemas.microsoft.com/office/powerpoint/2010/main" val="101226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Domains for Adult Assessment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1745633" y="6372162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43" y="1690689"/>
            <a:ext cx="5510513" cy="44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07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Domains for Pediatric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8739" y="6383774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22" y="1690689"/>
            <a:ext cx="55083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1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96838" y="301625"/>
            <a:ext cx="8513762" cy="1143000"/>
          </a:xfrm>
        </p:spPr>
        <p:txBody>
          <a:bodyPr/>
          <a:lstStyle/>
          <a:p>
            <a:r>
              <a:rPr lang="en-US" altLang="en-US" dirty="0"/>
              <a:t>The PROMIS metric</a:t>
            </a:r>
          </a:p>
        </p:txBody>
      </p:sp>
      <p:grpSp>
        <p:nvGrpSpPr>
          <p:cNvPr id="108547" name="Group 51"/>
          <p:cNvGrpSpPr>
            <a:grpSpLocks/>
          </p:cNvGrpSpPr>
          <p:nvPr/>
        </p:nvGrpSpPr>
        <p:grpSpPr bwMode="auto">
          <a:xfrm>
            <a:off x="601662" y="1828611"/>
            <a:ext cx="8066088" cy="4724589"/>
            <a:chOff x="601465" y="1828800"/>
            <a:chExt cx="8066562" cy="4724400"/>
          </a:xfrm>
        </p:grpSpPr>
        <p:sp>
          <p:nvSpPr>
            <p:cNvPr id="56324" name="TextBox 4"/>
            <p:cNvSpPr txBox="1">
              <a:spLocks noChangeArrowheads="1"/>
            </p:cNvSpPr>
            <p:nvPr/>
          </p:nvSpPr>
          <p:spPr bwMode="auto">
            <a:xfrm>
              <a:off x="2096979" y="5051485"/>
              <a:ext cx="5234295" cy="30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254B8E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254B8E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254B8E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254B8E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20          30            40            50             60            70           80  </a:t>
              </a:r>
            </a:p>
          </p:txBody>
        </p:sp>
        <p:sp>
          <p:nvSpPr>
            <p:cNvPr id="108552" name="Freeform 1"/>
            <p:cNvSpPr>
              <a:spLocks/>
            </p:cNvSpPr>
            <p:nvPr/>
          </p:nvSpPr>
          <p:spPr bwMode="auto">
            <a:xfrm>
              <a:off x="2231571" y="2743200"/>
              <a:ext cx="4615543" cy="2319019"/>
            </a:xfrm>
            <a:custGeom>
              <a:avLst/>
              <a:gdLst>
                <a:gd name="T0" fmla="*/ 108858 w 4615543"/>
                <a:gd name="T1" fmla="*/ 2286000 h 2319019"/>
                <a:gd name="T2" fmla="*/ 261258 w 4615543"/>
                <a:gd name="T3" fmla="*/ 2242457 h 2319019"/>
                <a:gd name="T4" fmla="*/ 359229 w 4615543"/>
                <a:gd name="T5" fmla="*/ 2209800 h 2319019"/>
                <a:gd name="T6" fmla="*/ 468086 w 4615543"/>
                <a:gd name="T7" fmla="*/ 2177143 h 2319019"/>
                <a:gd name="T8" fmla="*/ 544286 w 4615543"/>
                <a:gd name="T9" fmla="*/ 2155371 h 2319019"/>
                <a:gd name="T10" fmla="*/ 707572 w 4615543"/>
                <a:gd name="T11" fmla="*/ 2090057 h 2319019"/>
                <a:gd name="T12" fmla="*/ 783772 w 4615543"/>
                <a:gd name="T13" fmla="*/ 2024743 h 2319019"/>
                <a:gd name="T14" fmla="*/ 859972 w 4615543"/>
                <a:gd name="T15" fmla="*/ 1948543 h 2319019"/>
                <a:gd name="T16" fmla="*/ 947058 w 4615543"/>
                <a:gd name="T17" fmla="*/ 1850571 h 2319019"/>
                <a:gd name="T18" fmla="*/ 1034143 w 4615543"/>
                <a:gd name="T19" fmla="*/ 1741714 h 2319019"/>
                <a:gd name="T20" fmla="*/ 1110343 w 4615543"/>
                <a:gd name="T21" fmla="*/ 1621971 h 2319019"/>
                <a:gd name="T22" fmla="*/ 1153886 w 4615543"/>
                <a:gd name="T23" fmla="*/ 1567543 h 2319019"/>
                <a:gd name="T24" fmla="*/ 1197429 w 4615543"/>
                <a:gd name="T25" fmla="*/ 1480457 h 2319019"/>
                <a:gd name="T26" fmla="*/ 1230086 w 4615543"/>
                <a:gd name="T27" fmla="*/ 1415143 h 2319019"/>
                <a:gd name="T28" fmla="*/ 1317172 w 4615543"/>
                <a:gd name="T29" fmla="*/ 1306286 h 2319019"/>
                <a:gd name="T30" fmla="*/ 1360715 w 4615543"/>
                <a:gd name="T31" fmla="*/ 1219200 h 2319019"/>
                <a:gd name="T32" fmla="*/ 1415143 w 4615543"/>
                <a:gd name="T33" fmla="*/ 1132114 h 2319019"/>
                <a:gd name="T34" fmla="*/ 1458686 w 4615543"/>
                <a:gd name="T35" fmla="*/ 1023257 h 2319019"/>
                <a:gd name="T36" fmla="*/ 1513115 w 4615543"/>
                <a:gd name="T37" fmla="*/ 903514 h 2319019"/>
                <a:gd name="T38" fmla="*/ 1567543 w 4615543"/>
                <a:gd name="T39" fmla="*/ 870857 h 2319019"/>
                <a:gd name="T40" fmla="*/ 1611086 w 4615543"/>
                <a:gd name="T41" fmla="*/ 816429 h 2319019"/>
                <a:gd name="T42" fmla="*/ 1676400 w 4615543"/>
                <a:gd name="T43" fmla="*/ 696686 h 2319019"/>
                <a:gd name="T44" fmla="*/ 1709058 w 4615543"/>
                <a:gd name="T45" fmla="*/ 598714 h 2319019"/>
                <a:gd name="T46" fmla="*/ 1785258 w 4615543"/>
                <a:gd name="T47" fmla="*/ 478971 h 2319019"/>
                <a:gd name="T48" fmla="*/ 1817915 w 4615543"/>
                <a:gd name="T49" fmla="*/ 424543 h 2319019"/>
                <a:gd name="T50" fmla="*/ 1872343 w 4615543"/>
                <a:gd name="T51" fmla="*/ 293914 h 2319019"/>
                <a:gd name="T52" fmla="*/ 1937658 w 4615543"/>
                <a:gd name="T53" fmla="*/ 228600 h 2319019"/>
                <a:gd name="T54" fmla="*/ 2013858 w 4615543"/>
                <a:gd name="T55" fmla="*/ 163286 h 2319019"/>
                <a:gd name="T56" fmla="*/ 2068286 w 4615543"/>
                <a:gd name="T57" fmla="*/ 119743 h 2319019"/>
                <a:gd name="T58" fmla="*/ 2122715 w 4615543"/>
                <a:gd name="T59" fmla="*/ 87086 h 2319019"/>
                <a:gd name="T60" fmla="*/ 2286000 w 4615543"/>
                <a:gd name="T61" fmla="*/ 10886 h 2319019"/>
                <a:gd name="T62" fmla="*/ 2481943 w 4615543"/>
                <a:gd name="T63" fmla="*/ 21771 h 2319019"/>
                <a:gd name="T64" fmla="*/ 2590800 w 4615543"/>
                <a:gd name="T65" fmla="*/ 119743 h 2319019"/>
                <a:gd name="T66" fmla="*/ 2645229 w 4615543"/>
                <a:gd name="T67" fmla="*/ 195943 h 2319019"/>
                <a:gd name="T68" fmla="*/ 2732315 w 4615543"/>
                <a:gd name="T69" fmla="*/ 315686 h 2319019"/>
                <a:gd name="T70" fmla="*/ 2830286 w 4615543"/>
                <a:gd name="T71" fmla="*/ 413657 h 2319019"/>
                <a:gd name="T72" fmla="*/ 2939143 w 4615543"/>
                <a:gd name="T73" fmla="*/ 544286 h 2319019"/>
                <a:gd name="T74" fmla="*/ 2982686 w 4615543"/>
                <a:gd name="T75" fmla="*/ 587829 h 2319019"/>
                <a:gd name="T76" fmla="*/ 3015343 w 4615543"/>
                <a:gd name="T77" fmla="*/ 740229 h 2319019"/>
                <a:gd name="T78" fmla="*/ 3058886 w 4615543"/>
                <a:gd name="T79" fmla="*/ 838200 h 2319019"/>
                <a:gd name="T80" fmla="*/ 3113315 w 4615543"/>
                <a:gd name="T81" fmla="*/ 925286 h 2319019"/>
                <a:gd name="T82" fmla="*/ 3178629 w 4615543"/>
                <a:gd name="T83" fmla="*/ 1023257 h 2319019"/>
                <a:gd name="T84" fmla="*/ 3243943 w 4615543"/>
                <a:gd name="T85" fmla="*/ 1143000 h 2319019"/>
                <a:gd name="T86" fmla="*/ 3276600 w 4615543"/>
                <a:gd name="T87" fmla="*/ 1197429 h 2319019"/>
                <a:gd name="T88" fmla="*/ 3320143 w 4615543"/>
                <a:gd name="T89" fmla="*/ 1284514 h 2319019"/>
                <a:gd name="T90" fmla="*/ 3418115 w 4615543"/>
                <a:gd name="T91" fmla="*/ 1393371 h 2319019"/>
                <a:gd name="T92" fmla="*/ 3483429 w 4615543"/>
                <a:gd name="T93" fmla="*/ 1480457 h 2319019"/>
                <a:gd name="T94" fmla="*/ 3526972 w 4615543"/>
                <a:gd name="T95" fmla="*/ 1534886 h 2319019"/>
                <a:gd name="T96" fmla="*/ 3581400 w 4615543"/>
                <a:gd name="T97" fmla="*/ 1589314 h 2319019"/>
                <a:gd name="T98" fmla="*/ 3646715 w 4615543"/>
                <a:gd name="T99" fmla="*/ 1665514 h 2319019"/>
                <a:gd name="T100" fmla="*/ 3733800 w 4615543"/>
                <a:gd name="T101" fmla="*/ 1828800 h 2319019"/>
                <a:gd name="T102" fmla="*/ 3788229 w 4615543"/>
                <a:gd name="T103" fmla="*/ 1905000 h 2319019"/>
                <a:gd name="T104" fmla="*/ 3842658 w 4615543"/>
                <a:gd name="T105" fmla="*/ 1948543 h 2319019"/>
                <a:gd name="T106" fmla="*/ 3918858 w 4615543"/>
                <a:gd name="T107" fmla="*/ 2002971 h 2319019"/>
                <a:gd name="T108" fmla="*/ 4016829 w 4615543"/>
                <a:gd name="T109" fmla="*/ 2057400 h 2319019"/>
                <a:gd name="T110" fmla="*/ 4114800 w 4615543"/>
                <a:gd name="T111" fmla="*/ 2111829 h 2319019"/>
                <a:gd name="T112" fmla="*/ 4169229 w 4615543"/>
                <a:gd name="T113" fmla="*/ 2144486 h 2319019"/>
                <a:gd name="T114" fmla="*/ 4223658 w 4615543"/>
                <a:gd name="T115" fmla="*/ 2188029 h 2319019"/>
                <a:gd name="T116" fmla="*/ 4321629 w 4615543"/>
                <a:gd name="T117" fmla="*/ 2242457 h 2319019"/>
                <a:gd name="T118" fmla="*/ 4408715 w 4615543"/>
                <a:gd name="T119" fmla="*/ 2286000 h 2319019"/>
                <a:gd name="T120" fmla="*/ 4615543 w 4615543"/>
                <a:gd name="T121" fmla="*/ 2318657 h 23190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615543" h="2319019">
                  <a:moveTo>
                    <a:pt x="0" y="2296886"/>
                  </a:moveTo>
                  <a:cubicBezTo>
                    <a:pt x="36286" y="2293257"/>
                    <a:pt x="72758" y="2291157"/>
                    <a:pt x="108858" y="2286000"/>
                  </a:cubicBezTo>
                  <a:cubicBezTo>
                    <a:pt x="149159" y="2280242"/>
                    <a:pt x="177330" y="2263439"/>
                    <a:pt x="217715" y="2253343"/>
                  </a:cubicBezTo>
                  <a:cubicBezTo>
                    <a:pt x="232229" y="2249714"/>
                    <a:pt x="246928" y="2246756"/>
                    <a:pt x="261258" y="2242457"/>
                  </a:cubicBezTo>
                  <a:cubicBezTo>
                    <a:pt x="283239" y="2235863"/>
                    <a:pt x="304801" y="2227943"/>
                    <a:pt x="326572" y="2220686"/>
                  </a:cubicBezTo>
                  <a:cubicBezTo>
                    <a:pt x="337458" y="2217057"/>
                    <a:pt x="348097" y="2212583"/>
                    <a:pt x="359229" y="2209800"/>
                  </a:cubicBezTo>
                  <a:cubicBezTo>
                    <a:pt x="373743" y="2206171"/>
                    <a:pt x="388442" y="2203213"/>
                    <a:pt x="402772" y="2198914"/>
                  </a:cubicBezTo>
                  <a:cubicBezTo>
                    <a:pt x="424753" y="2192320"/>
                    <a:pt x="445822" y="2182709"/>
                    <a:pt x="468086" y="2177143"/>
                  </a:cubicBezTo>
                  <a:cubicBezTo>
                    <a:pt x="482600" y="2173514"/>
                    <a:pt x="497244" y="2170367"/>
                    <a:pt x="511629" y="2166257"/>
                  </a:cubicBezTo>
                  <a:cubicBezTo>
                    <a:pt x="522662" y="2163105"/>
                    <a:pt x="533105" y="2157951"/>
                    <a:pt x="544286" y="2155371"/>
                  </a:cubicBezTo>
                  <a:cubicBezTo>
                    <a:pt x="580343" y="2147050"/>
                    <a:pt x="653143" y="2133600"/>
                    <a:pt x="653143" y="2133600"/>
                  </a:cubicBezTo>
                  <a:cubicBezTo>
                    <a:pt x="677392" y="2117434"/>
                    <a:pt x="689845" y="2112216"/>
                    <a:pt x="707572" y="2090057"/>
                  </a:cubicBezTo>
                  <a:cubicBezTo>
                    <a:pt x="721266" y="2072939"/>
                    <a:pt x="730894" y="2047761"/>
                    <a:pt x="751115" y="2035629"/>
                  </a:cubicBezTo>
                  <a:cubicBezTo>
                    <a:pt x="760954" y="2029725"/>
                    <a:pt x="772886" y="2028372"/>
                    <a:pt x="783772" y="2024743"/>
                  </a:cubicBezTo>
                  <a:cubicBezTo>
                    <a:pt x="799938" y="2000494"/>
                    <a:pt x="805156" y="1988041"/>
                    <a:pt x="827315" y="1970314"/>
                  </a:cubicBezTo>
                  <a:cubicBezTo>
                    <a:pt x="837531" y="1962141"/>
                    <a:pt x="850039" y="1957057"/>
                    <a:pt x="859972" y="1948543"/>
                  </a:cubicBezTo>
                  <a:cubicBezTo>
                    <a:pt x="926674" y="1891370"/>
                    <a:pt x="883265" y="1924870"/>
                    <a:pt x="925286" y="1872343"/>
                  </a:cubicBezTo>
                  <a:cubicBezTo>
                    <a:pt x="931697" y="1864329"/>
                    <a:pt x="940900" y="1858782"/>
                    <a:pt x="947058" y="1850571"/>
                  </a:cubicBezTo>
                  <a:cubicBezTo>
                    <a:pt x="962757" y="1829638"/>
                    <a:pt x="972098" y="1803759"/>
                    <a:pt x="990600" y="1785257"/>
                  </a:cubicBezTo>
                  <a:lnTo>
                    <a:pt x="1034143" y="1741714"/>
                  </a:lnTo>
                  <a:cubicBezTo>
                    <a:pt x="1045640" y="1707223"/>
                    <a:pt x="1042684" y="1706544"/>
                    <a:pt x="1066800" y="1676400"/>
                  </a:cubicBezTo>
                  <a:cubicBezTo>
                    <a:pt x="1093804" y="1642645"/>
                    <a:pt x="1088003" y="1666652"/>
                    <a:pt x="1110343" y="1621971"/>
                  </a:cubicBezTo>
                  <a:cubicBezTo>
                    <a:pt x="1115475" y="1611708"/>
                    <a:pt x="1114061" y="1598274"/>
                    <a:pt x="1121229" y="1589314"/>
                  </a:cubicBezTo>
                  <a:cubicBezTo>
                    <a:pt x="1129402" y="1579098"/>
                    <a:pt x="1143670" y="1575716"/>
                    <a:pt x="1153886" y="1567543"/>
                  </a:cubicBezTo>
                  <a:cubicBezTo>
                    <a:pt x="1161900" y="1561132"/>
                    <a:pt x="1168401" y="1553028"/>
                    <a:pt x="1175658" y="1545771"/>
                  </a:cubicBezTo>
                  <a:cubicBezTo>
                    <a:pt x="1182915" y="1524000"/>
                    <a:pt x="1184699" y="1499552"/>
                    <a:pt x="1197429" y="1480457"/>
                  </a:cubicBezTo>
                  <a:cubicBezTo>
                    <a:pt x="1204686" y="1469571"/>
                    <a:pt x="1213349" y="1459502"/>
                    <a:pt x="1219200" y="1447800"/>
                  </a:cubicBezTo>
                  <a:cubicBezTo>
                    <a:pt x="1224332" y="1437537"/>
                    <a:pt x="1224182" y="1424982"/>
                    <a:pt x="1230086" y="1415143"/>
                  </a:cubicBezTo>
                  <a:cubicBezTo>
                    <a:pt x="1235367" y="1406342"/>
                    <a:pt x="1245700" y="1401582"/>
                    <a:pt x="1251858" y="1393371"/>
                  </a:cubicBezTo>
                  <a:cubicBezTo>
                    <a:pt x="1325708" y="1294903"/>
                    <a:pt x="1267243" y="1356213"/>
                    <a:pt x="1317172" y="1306286"/>
                  </a:cubicBezTo>
                  <a:cubicBezTo>
                    <a:pt x="1348010" y="1213774"/>
                    <a:pt x="1305002" y="1326570"/>
                    <a:pt x="1349829" y="1251857"/>
                  </a:cubicBezTo>
                  <a:cubicBezTo>
                    <a:pt x="1355733" y="1242018"/>
                    <a:pt x="1355583" y="1229463"/>
                    <a:pt x="1360715" y="1219200"/>
                  </a:cubicBezTo>
                  <a:cubicBezTo>
                    <a:pt x="1374448" y="1191735"/>
                    <a:pt x="1384007" y="1185022"/>
                    <a:pt x="1404258" y="1164771"/>
                  </a:cubicBezTo>
                  <a:cubicBezTo>
                    <a:pt x="1407886" y="1153885"/>
                    <a:pt x="1411991" y="1143147"/>
                    <a:pt x="1415143" y="1132114"/>
                  </a:cubicBezTo>
                  <a:cubicBezTo>
                    <a:pt x="1419794" y="1115837"/>
                    <a:pt x="1428215" y="1073315"/>
                    <a:pt x="1436915" y="1055914"/>
                  </a:cubicBezTo>
                  <a:cubicBezTo>
                    <a:pt x="1442766" y="1044212"/>
                    <a:pt x="1453373" y="1035212"/>
                    <a:pt x="1458686" y="1023257"/>
                  </a:cubicBezTo>
                  <a:cubicBezTo>
                    <a:pt x="1468007" y="1002286"/>
                    <a:pt x="1473201" y="979714"/>
                    <a:pt x="1480458" y="957943"/>
                  </a:cubicBezTo>
                  <a:cubicBezTo>
                    <a:pt x="1489021" y="932255"/>
                    <a:pt x="1488209" y="918457"/>
                    <a:pt x="1513115" y="903514"/>
                  </a:cubicBezTo>
                  <a:cubicBezTo>
                    <a:pt x="1522954" y="897611"/>
                    <a:pt x="1534886" y="896257"/>
                    <a:pt x="1545772" y="892629"/>
                  </a:cubicBezTo>
                  <a:cubicBezTo>
                    <a:pt x="1553029" y="885372"/>
                    <a:pt x="1559529" y="877268"/>
                    <a:pt x="1567543" y="870857"/>
                  </a:cubicBezTo>
                  <a:cubicBezTo>
                    <a:pt x="1577759" y="862684"/>
                    <a:pt x="1592027" y="859302"/>
                    <a:pt x="1600200" y="849086"/>
                  </a:cubicBezTo>
                  <a:cubicBezTo>
                    <a:pt x="1607368" y="840126"/>
                    <a:pt x="1605182" y="826268"/>
                    <a:pt x="1611086" y="816429"/>
                  </a:cubicBezTo>
                  <a:cubicBezTo>
                    <a:pt x="1649860" y="751807"/>
                    <a:pt x="1617285" y="846025"/>
                    <a:pt x="1654629" y="762000"/>
                  </a:cubicBezTo>
                  <a:cubicBezTo>
                    <a:pt x="1663949" y="741029"/>
                    <a:pt x="1669143" y="718457"/>
                    <a:pt x="1676400" y="696686"/>
                  </a:cubicBezTo>
                  <a:lnTo>
                    <a:pt x="1698172" y="631371"/>
                  </a:lnTo>
                  <a:cubicBezTo>
                    <a:pt x="1701801" y="620485"/>
                    <a:pt x="1700944" y="606828"/>
                    <a:pt x="1709058" y="598714"/>
                  </a:cubicBezTo>
                  <a:lnTo>
                    <a:pt x="1741715" y="566057"/>
                  </a:lnTo>
                  <a:cubicBezTo>
                    <a:pt x="1766732" y="491006"/>
                    <a:pt x="1747259" y="516970"/>
                    <a:pt x="1785258" y="478971"/>
                  </a:cubicBezTo>
                  <a:cubicBezTo>
                    <a:pt x="1788886" y="468085"/>
                    <a:pt x="1790239" y="456153"/>
                    <a:pt x="1796143" y="446314"/>
                  </a:cubicBezTo>
                  <a:cubicBezTo>
                    <a:pt x="1801423" y="437513"/>
                    <a:pt x="1813325" y="433723"/>
                    <a:pt x="1817915" y="424543"/>
                  </a:cubicBezTo>
                  <a:cubicBezTo>
                    <a:pt x="1895646" y="269083"/>
                    <a:pt x="1797412" y="422640"/>
                    <a:pt x="1861458" y="326571"/>
                  </a:cubicBezTo>
                  <a:cubicBezTo>
                    <a:pt x="1865086" y="315685"/>
                    <a:pt x="1865674" y="303251"/>
                    <a:pt x="1872343" y="293914"/>
                  </a:cubicBezTo>
                  <a:cubicBezTo>
                    <a:pt x="1884274" y="277211"/>
                    <a:pt x="1901372" y="264885"/>
                    <a:pt x="1915886" y="250371"/>
                  </a:cubicBezTo>
                  <a:cubicBezTo>
                    <a:pt x="1923143" y="243114"/>
                    <a:pt x="1929118" y="234293"/>
                    <a:pt x="1937658" y="228600"/>
                  </a:cubicBezTo>
                  <a:cubicBezTo>
                    <a:pt x="1948544" y="221343"/>
                    <a:pt x="1960382" y="215343"/>
                    <a:pt x="1970315" y="206829"/>
                  </a:cubicBezTo>
                  <a:cubicBezTo>
                    <a:pt x="1985900" y="193471"/>
                    <a:pt x="1999344" y="177800"/>
                    <a:pt x="2013858" y="163286"/>
                  </a:cubicBezTo>
                  <a:cubicBezTo>
                    <a:pt x="2021115" y="156029"/>
                    <a:pt x="2027089" y="147207"/>
                    <a:pt x="2035629" y="141514"/>
                  </a:cubicBezTo>
                  <a:cubicBezTo>
                    <a:pt x="2046515" y="134257"/>
                    <a:pt x="2058070" y="127916"/>
                    <a:pt x="2068286" y="119743"/>
                  </a:cubicBezTo>
                  <a:cubicBezTo>
                    <a:pt x="2076300" y="113332"/>
                    <a:pt x="2081257" y="103251"/>
                    <a:pt x="2090058" y="97971"/>
                  </a:cubicBezTo>
                  <a:cubicBezTo>
                    <a:pt x="2099897" y="92068"/>
                    <a:pt x="2111829" y="90714"/>
                    <a:pt x="2122715" y="87086"/>
                  </a:cubicBezTo>
                  <a:cubicBezTo>
                    <a:pt x="2187611" y="22190"/>
                    <a:pt x="2138675" y="55024"/>
                    <a:pt x="2220686" y="32657"/>
                  </a:cubicBezTo>
                  <a:cubicBezTo>
                    <a:pt x="2242826" y="26619"/>
                    <a:pt x="2264229" y="18143"/>
                    <a:pt x="2286000" y="10886"/>
                  </a:cubicBezTo>
                  <a:lnTo>
                    <a:pt x="2318658" y="0"/>
                  </a:lnTo>
                  <a:cubicBezTo>
                    <a:pt x="2382857" y="5350"/>
                    <a:pt x="2428282" y="-1226"/>
                    <a:pt x="2481943" y="21771"/>
                  </a:cubicBezTo>
                  <a:cubicBezTo>
                    <a:pt x="2496859" y="28163"/>
                    <a:pt x="2512504" y="33806"/>
                    <a:pt x="2525486" y="43543"/>
                  </a:cubicBezTo>
                  <a:cubicBezTo>
                    <a:pt x="2546914" y="59614"/>
                    <a:pt x="2577635" y="93413"/>
                    <a:pt x="2590800" y="119743"/>
                  </a:cubicBezTo>
                  <a:cubicBezTo>
                    <a:pt x="2595932" y="130006"/>
                    <a:pt x="2595017" y="143063"/>
                    <a:pt x="2601686" y="152400"/>
                  </a:cubicBezTo>
                  <a:cubicBezTo>
                    <a:pt x="2613617" y="169103"/>
                    <a:pt x="2645229" y="195943"/>
                    <a:pt x="2645229" y="195943"/>
                  </a:cubicBezTo>
                  <a:cubicBezTo>
                    <a:pt x="2648858" y="206829"/>
                    <a:pt x="2650983" y="218337"/>
                    <a:pt x="2656115" y="228600"/>
                  </a:cubicBezTo>
                  <a:cubicBezTo>
                    <a:pt x="2670500" y="257370"/>
                    <a:pt x="2711033" y="301498"/>
                    <a:pt x="2732315" y="315686"/>
                  </a:cubicBezTo>
                  <a:cubicBezTo>
                    <a:pt x="2743201" y="322943"/>
                    <a:pt x="2755039" y="328943"/>
                    <a:pt x="2764972" y="337457"/>
                  </a:cubicBezTo>
                  <a:cubicBezTo>
                    <a:pt x="2831674" y="394630"/>
                    <a:pt x="2788265" y="361130"/>
                    <a:pt x="2830286" y="413657"/>
                  </a:cubicBezTo>
                  <a:cubicBezTo>
                    <a:pt x="2836697" y="421671"/>
                    <a:pt x="2845900" y="427218"/>
                    <a:pt x="2852058" y="435429"/>
                  </a:cubicBezTo>
                  <a:cubicBezTo>
                    <a:pt x="2934446" y="545281"/>
                    <a:pt x="2855556" y="460700"/>
                    <a:pt x="2939143" y="544286"/>
                  </a:cubicBezTo>
                  <a:lnTo>
                    <a:pt x="2960915" y="566057"/>
                  </a:lnTo>
                  <a:lnTo>
                    <a:pt x="2982686" y="587829"/>
                  </a:lnTo>
                  <a:cubicBezTo>
                    <a:pt x="2986315" y="602343"/>
                    <a:pt x="2990638" y="616701"/>
                    <a:pt x="2993572" y="631371"/>
                  </a:cubicBezTo>
                  <a:cubicBezTo>
                    <a:pt x="3005339" y="690205"/>
                    <a:pt x="3000175" y="689669"/>
                    <a:pt x="3015343" y="740229"/>
                  </a:cubicBezTo>
                  <a:cubicBezTo>
                    <a:pt x="3021937" y="762210"/>
                    <a:pt x="3024385" y="786448"/>
                    <a:pt x="3037115" y="805543"/>
                  </a:cubicBezTo>
                  <a:cubicBezTo>
                    <a:pt x="3044372" y="816429"/>
                    <a:pt x="3050713" y="827984"/>
                    <a:pt x="3058886" y="838200"/>
                  </a:cubicBezTo>
                  <a:cubicBezTo>
                    <a:pt x="3085890" y="871955"/>
                    <a:pt x="3080089" y="847948"/>
                    <a:pt x="3102429" y="892629"/>
                  </a:cubicBezTo>
                  <a:cubicBezTo>
                    <a:pt x="3107561" y="902892"/>
                    <a:pt x="3107742" y="915255"/>
                    <a:pt x="3113315" y="925286"/>
                  </a:cubicBezTo>
                  <a:cubicBezTo>
                    <a:pt x="3126022" y="948159"/>
                    <a:pt x="3142344" y="968829"/>
                    <a:pt x="3156858" y="990600"/>
                  </a:cubicBezTo>
                  <a:cubicBezTo>
                    <a:pt x="3164115" y="1001486"/>
                    <a:pt x="3169378" y="1014006"/>
                    <a:pt x="3178629" y="1023257"/>
                  </a:cubicBezTo>
                  <a:cubicBezTo>
                    <a:pt x="3196723" y="1041351"/>
                    <a:pt x="3211187" y="1052971"/>
                    <a:pt x="3222172" y="1077686"/>
                  </a:cubicBezTo>
                  <a:cubicBezTo>
                    <a:pt x="3231493" y="1098657"/>
                    <a:pt x="3236686" y="1121229"/>
                    <a:pt x="3243943" y="1143000"/>
                  </a:cubicBezTo>
                  <a:cubicBezTo>
                    <a:pt x="3247572" y="1153886"/>
                    <a:pt x="3246715" y="1167543"/>
                    <a:pt x="3254829" y="1175657"/>
                  </a:cubicBezTo>
                  <a:lnTo>
                    <a:pt x="3276600" y="1197429"/>
                  </a:lnTo>
                  <a:cubicBezTo>
                    <a:pt x="3307440" y="1289947"/>
                    <a:pt x="3264427" y="1177140"/>
                    <a:pt x="3309258" y="1251857"/>
                  </a:cubicBezTo>
                  <a:cubicBezTo>
                    <a:pt x="3315162" y="1261696"/>
                    <a:pt x="3313258" y="1275334"/>
                    <a:pt x="3320143" y="1284514"/>
                  </a:cubicBezTo>
                  <a:cubicBezTo>
                    <a:pt x="3335538" y="1305041"/>
                    <a:pt x="3360340" y="1317594"/>
                    <a:pt x="3374572" y="1338943"/>
                  </a:cubicBezTo>
                  <a:cubicBezTo>
                    <a:pt x="3402036" y="1380140"/>
                    <a:pt x="3387092" y="1362349"/>
                    <a:pt x="3418115" y="1393371"/>
                  </a:cubicBezTo>
                  <a:cubicBezTo>
                    <a:pt x="3439306" y="1456949"/>
                    <a:pt x="3412419" y="1398562"/>
                    <a:pt x="3461658" y="1447800"/>
                  </a:cubicBezTo>
                  <a:cubicBezTo>
                    <a:pt x="3470909" y="1457051"/>
                    <a:pt x="3475256" y="1470241"/>
                    <a:pt x="3483429" y="1480457"/>
                  </a:cubicBezTo>
                  <a:cubicBezTo>
                    <a:pt x="3489840" y="1488471"/>
                    <a:pt x="3498789" y="1494215"/>
                    <a:pt x="3505200" y="1502229"/>
                  </a:cubicBezTo>
                  <a:cubicBezTo>
                    <a:pt x="3513373" y="1512445"/>
                    <a:pt x="3520481" y="1523527"/>
                    <a:pt x="3526972" y="1534886"/>
                  </a:cubicBezTo>
                  <a:cubicBezTo>
                    <a:pt x="3535023" y="1548975"/>
                    <a:pt x="3537268" y="1566954"/>
                    <a:pt x="3548743" y="1578429"/>
                  </a:cubicBezTo>
                  <a:cubicBezTo>
                    <a:pt x="3556857" y="1586543"/>
                    <a:pt x="3570514" y="1585686"/>
                    <a:pt x="3581400" y="1589314"/>
                  </a:cubicBezTo>
                  <a:cubicBezTo>
                    <a:pt x="3588571" y="1610827"/>
                    <a:pt x="3594874" y="1639282"/>
                    <a:pt x="3614058" y="1654629"/>
                  </a:cubicBezTo>
                  <a:cubicBezTo>
                    <a:pt x="3623018" y="1661797"/>
                    <a:pt x="3635829" y="1661886"/>
                    <a:pt x="3646715" y="1665514"/>
                  </a:cubicBezTo>
                  <a:cubicBezTo>
                    <a:pt x="3674072" y="1747590"/>
                    <a:pt x="3637171" y="1646427"/>
                    <a:pt x="3679372" y="1730829"/>
                  </a:cubicBezTo>
                  <a:cubicBezTo>
                    <a:pt x="3706749" y="1785582"/>
                    <a:pt x="3665157" y="1760157"/>
                    <a:pt x="3733800" y="1828800"/>
                  </a:cubicBezTo>
                  <a:lnTo>
                    <a:pt x="3777343" y="1872343"/>
                  </a:lnTo>
                  <a:cubicBezTo>
                    <a:pt x="3780972" y="1883229"/>
                    <a:pt x="3781061" y="1896040"/>
                    <a:pt x="3788229" y="1905000"/>
                  </a:cubicBezTo>
                  <a:cubicBezTo>
                    <a:pt x="3796402" y="1915216"/>
                    <a:pt x="3810670" y="1918598"/>
                    <a:pt x="3820886" y="1926771"/>
                  </a:cubicBezTo>
                  <a:cubicBezTo>
                    <a:pt x="3828900" y="1933182"/>
                    <a:pt x="3835401" y="1941286"/>
                    <a:pt x="3842658" y="1948543"/>
                  </a:cubicBezTo>
                  <a:cubicBezTo>
                    <a:pt x="3846286" y="1959429"/>
                    <a:pt x="3844206" y="1974531"/>
                    <a:pt x="3853543" y="1981200"/>
                  </a:cubicBezTo>
                  <a:cubicBezTo>
                    <a:pt x="3872218" y="1994539"/>
                    <a:pt x="3918858" y="2002971"/>
                    <a:pt x="3918858" y="2002971"/>
                  </a:cubicBezTo>
                  <a:cubicBezTo>
                    <a:pt x="3962675" y="2046790"/>
                    <a:pt x="3913956" y="2005536"/>
                    <a:pt x="3984172" y="2035629"/>
                  </a:cubicBezTo>
                  <a:cubicBezTo>
                    <a:pt x="3996197" y="2040783"/>
                    <a:pt x="4005470" y="2050909"/>
                    <a:pt x="4016829" y="2057400"/>
                  </a:cubicBezTo>
                  <a:cubicBezTo>
                    <a:pt x="4030918" y="2065451"/>
                    <a:pt x="4045858" y="2071914"/>
                    <a:pt x="4060372" y="2079171"/>
                  </a:cubicBezTo>
                  <a:cubicBezTo>
                    <a:pt x="4115530" y="2134332"/>
                    <a:pt x="4044150" y="2069439"/>
                    <a:pt x="4114800" y="2111829"/>
                  </a:cubicBezTo>
                  <a:cubicBezTo>
                    <a:pt x="4123601" y="2117109"/>
                    <a:pt x="4127771" y="2128320"/>
                    <a:pt x="4136572" y="2133600"/>
                  </a:cubicBezTo>
                  <a:cubicBezTo>
                    <a:pt x="4146411" y="2139504"/>
                    <a:pt x="4158966" y="2139354"/>
                    <a:pt x="4169229" y="2144486"/>
                  </a:cubicBezTo>
                  <a:cubicBezTo>
                    <a:pt x="4180931" y="2150337"/>
                    <a:pt x="4191670" y="2158084"/>
                    <a:pt x="4201886" y="2166257"/>
                  </a:cubicBezTo>
                  <a:cubicBezTo>
                    <a:pt x="4209900" y="2172668"/>
                    <a:pt x="4214857" y="2182749"/>
                    <a:pt x="4223658" y="2188029"/>
                  </a:cubicBezTo>
                  <a:cubicBezTo>
                    <a:pt x="4233497" y="2193932"/>
                    <a:pt x="4245429" y="2195286"/>
                    <a:pt x="4256315" y="2198914"/>
                  </a:cubicBezTo>
                  <a:cubicBezTo>
                    <a:pt x="4278086" y="2213428"/>
                    <a:pt x="4296806" y="2234182"/>
                    <a:pt x="4321629" y="2242457"/>
                  </a:cubicBezTo>
                  <a:lnTo>
                    <a:pt x="4386943" y="2264229"/>
                  </a:lnTo>
                  <a:cubicBezTo>
                    <a:pt x="4394200" y="2271486"/>
                    <a:pt x="4399914" y="2280720"/>
                    <a:pt x="4408715" y="2286000"/>
                  </a:cubicBezTo>
                  <a:cubicBezTo>
                    <a:pt x="4440102" y="2304832"/>
                    <a:pt x="4543937" y="2307142"/>
                    <a:pt x="4550229" y="2307771"/>
                  </a:cubicBezTo>
                  <a:cubicBezTo>
                    <a:pt x="4593213" y="2322099"/>
                    <a:pt x="4571411" y="2318657"/>
                    <a:pt x="4615543" y="2318657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 flipH="1">
              <a:off x="1828800" y="2708909"/>
              <a:ext cx="5562600" cy="2353309"/>
              <a:chOff x="2232660" y="2743200"/>
              <a:chExt cx="4614453" cy="2320290"/>
            </a:xfrm>
            <a:gradFill>
              <a:gsLst>
                <a:gs pos="0">
                  <a:srgbClr val="F79646">
                    <a:lumMod val="50000"/>
                  </a:srgbClr>
                </a:gs>
                <a:gs pos="20000">
                  <a:srgbClr val="FF6633"/>
                </a:gs>
                <a:gs pos="40000">
                  <a:srgbClr val="FFFF00"/>
                </a:gs>
                <a:gs pos="70000">
                  <a:srgbClr val="1F497D">
                    <a:lumMod val="60000"/>
                    <a:lumOff val="40000"/>
                  </a:srgbClr>
                </a:gs>
                <a:gs pos="80000">
                  <a:srgbClr val="4F81BD">
                    <a:lumMod val="75000"/>
                  </a:srgbClr>
                </a:gs>
                <a:gs pos="60000">
                  <a:srgbClr val="95B8B3"/>
                </a:gs>
                <a:gs pos="50000">
                  <a:srgbClr val="9BBB59">
                    <a:lumMod val="60000"/>
                    <a:lumOff val="40000"/>
                  </a:srgbClr>
                </a:gs>
                <a:gs pos="100000">
                  <a:srgbClr val="8064A2">
                    <a:lumMod val="75000"/>
                  </a:srgbClr>
                </a:gs>
              </a:gsLst>
              <a:lin ang="0" scaled="0"/>
            </a:gradFill>
          </p:grpSpPr>
          <p:sp>
            <p:nvSpPr>
              <p:cNvPr id="25" name="Isosceles Triangle 24"/>
              <p:cNvSpPr/>
              <p:nvPr/>
            </p:nvSpPr>
            <p:spPr>
              <a:xfrm flipH="1">
                <a:off x="5867399" y="4724400"/>
                <a:ext cx="979714" cy="337818"/>
              </a:xfrm>
              <a:prstGeom prst="triangle">
                <a:avLst>
                  <a:gd name="adj" fmla="val 10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810001" y="2743200"/>
                <a:ext cx="1447799" cy="2209800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10000" y="3848099"/>
                <a:ext cx="1524000" cy="1215391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>
                <a:off x="2819400" y="3581399"/>
                <a:ext cx="1066800" cy="1480819"/>
              </a:xfrm>
              <a:prstGeom prst="triangle">
                <a:avLst>
                  <a:gd name="adj" fmla="val 96667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Isosceles Triangle 28"/>
              <p:cNvSpPr/>
              <p:nvPr/>
            </p:nvSpPr>
            <p:spPr>
              <a:xfrm>
                <a:off x="2232660" y="4724400"/>
                <a:ext cx="816429" cy="337818"/>
              </a:xfrm>
              <a:prstGeom prst="triangle">
                <a:avLst>
                  <a:gd name="adj" fmla="val 100000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flipH="1">
                <a:off x="5257800" y="3582671"/>
                <a:ext cx="1066800" cy="1480819"/>
              </a:xfrm>
              <a:prstGeom prst="triangle">
                <a:avLst>
                  <a:gd name="adj" fmla="val 96667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4"/>
            <p:cNvSpPr txBox="1">
              <a:spLocks noChangeArrowheads="1"/>
            </p:cNvSpPr>
            <p:nvPr/>
          </p:nvSpPr>
          <p:spPr bwMode="auto">
            <a:xfrm>
              <a:off x="2090629" y="5102283"/>
              <a:ext cx="5232707" cy="307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254B8E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254B8E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254B8E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254B8E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254B8E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   20            30            40           50             60           70            80  </a:t>
              </a:r>
            </a:p>
          </p:txBody>
        </p:sp>
        <p:sp>
          <p:nvSpPr>
            <p:cNvPr id="4" name="Chord 3"/>
            <p:cNvSpPr/>
            <p:nvPr/>
          </p:nvSpPr>
          <p:spPr bwMode="auto">
            <a:xfrm rot="15357452">
              <a:off x="1277077" y="2491587"/>
              <a:ext cx="1830314" cy="3181537"/>
            </a:xfrm>
            <a:prstGeom prst="chord">
              <a:avLst>
                <a:gd name="adj1" fmla="val 4400690"/>
                <a:gd name="adj2" fmla="val 183225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34" name="Chord 33"/>
            <p:cNvSpPr/>
            <p:nvPr/>
          </p:nvSpPr>
          <p:spPr bwMode="auto">
            <a:xfrm rot="17042548" flipV="1">
              <a:off x="6143050" y="2413800"/>
              <a:ext cx="1830315" cy="3219639"/>
            </a:xfrm>
            <a:prstGeom prst="chord">
              <a:avLst>
                <a:gd name="adj1" fmla="val 4400690"/>
                <a:gd name="adj2" fmla="val 18322537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cxnSp>
          <p:nvCxnSpPr>
            <p:cNvPr id="108557" name="Straight Connector 5"/>
            <p:cNvCxnSpPr>
              <a:cxnSpLocks noChangeShapeType="1"/>
            </p:cNvCxnSpPr>
            <p:nvPr/>
          </p:nvCxnSpPr>
          <p:spPr bwMode="auto">
            <a:xfrm>
              <a:off x="3200400" y="2438400"/>
              <a:ext cx="0" cy="2598709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58" name="Straight Connector 32"/>
            <p:cNvCxnSpPr>
              <a:cxnSpLocks noChangeShapeType="1"/>
            </p:cNvCxnSpPr>
            <p:nvPr/>
          </p:nvCxnSpPr>
          <p:spPr bwMode="auto">
            <a:xfrm>
              <a:off x="3907972" y="2503714"/>
              <a:ext cx="0" cy="25585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59" name="Straight Connector 38"/>
            <p:cNvCxnSpPr>
              <a:cxnSpLocks noChangeShapeType="1"/>
            </p:cNvCxnSpPr>
            <p:nvPr/>
          </p:nvCxnSpPr>
          <p:spPr bwMode="auto">
            <a:xfrm>
              <a:off x="4604658" y="2503716"/>
              <a:ext cx="0" cy="2558504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0" name="Straight Connector 39"/>
            <p:cNvCxnSpPr>
              <a:cxnSpLocks noChangeShapeType="1"/>
            </p:cNvCxnSpPr>
            <p:nvPr/>
          </p:nvCxnSpPr>
          <p:spPr bwMode="auto">
            <a:xfrm>
              <a:off x="5323114" y="2492468"/>
              <a:ext cx="0" cy="25585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1" name="Straight Connector 40"/>
            <p:cNvCxnSpPr>
              <a:cxnSpLocks noChangeShapeType="1"/>
            </p:cNvCxnSpPr>
            <p:nvPr/>
          </p:nvCxnSpPr>
          <p:spPr bwMode="auto">
            <a:xfrm>
              <a:off x="6008914" y="2492468"/>
              <a:ext cx="0" cy="2558504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2" name="Straight Connector 41"/>
            <p:cNvCxnSpPr>
              <a:cxnSpLocks noChangeShapeType="1"/>
            </p:cNvCxnSpPr>
            <p:nvPr/>
          </p:nvCxnSpPr>
          <p:spPr bwMode="auto">
            <a:xfrm>
              <a:off x="6705600" y="1828800"/>
              <a:ext cx="0" cy="3244304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3" name="Straight Connector 42"/>
            <p:cNvCxnSpPr>
              <a:cxnSpLocks noChangeShapeType="1"/>
            </p:cNvCxnSpPr>
            <p:nvPr/>
          </p:nvCxnSpPr>
          <p:spPr bwMode="auto">
            <a:xfrm>
              <a:off x="2514600" y="1828800"/>
              <a:ext cx="0" cy="320830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4" name="Straight Connector 37"/>
            <p:cNvCxnSpPr>
              <a:cxnSpLocks noChangeShapeType="1"/>
            </p:cNvCxnSpPr>
            <p:nvPr/>
          </p:nvCxnSpPr>
          <p:spPr bwMode="auto">
            <a:xfrm>
              <a:off x="3907972" y="5867400"/>
              <a:ext cx="149013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5" name="Straight Connector 47"/>
            <p:cNvCxnSpPr>
              <a:cxnSpLocks noChangeShapeType="1"/>
            </p:cNvCxnSpPr>
            <p:nvPr/>
          </p:nvCxnSpPr>
          <p:spPr bwMode="auto">
            <a:xfrm>
              <a:off x="3124200" y="6172200"/>
              <a:ext cx="281940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566" name="Straight Connector 50"/>
            <p:cNvCxnSpPr>
              <a:cxnSpLocks noChangeShapeType="1"/>
            </p:cNvCxnSpPr>
            <p:nvPr/>
          </p:nvCxnSpPr>
          <p:spPr bwMode="auto">
            <a:xfrm>
              <a:off x="2514600" y="6498772"/>
              <a:ext cx="4169501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Box 48"/>
            <p:cNvSpPr txBox="1"/>
            <p:nvPr/>
          </p:nvSpPr>
          <p:spPr>
            <a:xfrm>
              <a:off x="4343423" y="5559465"/>
              <a:ext cx="542957" cy="307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68%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43423" y="5908701"/>
              <a:ext cx="542957" cy="3063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95%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67218" y="6245237"/>
              <a:ext cx="692191" cy="307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99.7%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097088" y="1523123"/>
            <a:ext cx="524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50 = mean for the US population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          standard deviation = 10 </a:t>
            </a:r>
          </a:p>
        </p:txBody>
      </p:sp>
    </p:spTree>
    <p:extLst>
      <p:ext uri="{BB962C8B-B14F-4D97-AF65-F5344CB8AC3E}">
        <p14:creationId xmlns:p14="http://schemas.microsoft.com/office/powerpoint/2010/main" val="2322844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 Score Ranges</a:t>
            </a:r>
          </a:p>
        </p:txBody>
      </p:sp>
      <p:pic>
        <p:nvPicPr>
          <p:cNvPr id="4" name="Picture 2" descr="interpreting promis tscor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3354" y="1678413"/>
            <a:ext cx="5435343" cy="41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45633" y="6372162"/>
            <a:ext cx="2938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2060"/>
                </a:solidFill>
              </a:rPr>
              <a:t>HealthMeasures.net/PROMIS</a:t>
            </a:r>
          </a:p>
        </p:txBody>
      </p:sp>
    </p:spTree>
    <p:extLst>
      <p:ext uri="{BB962C8B-B14F-4D97-AF65-F5344CB8AC3E}">
        <p14:creationId xmlns:p14="http://schemas.microsoft.com/office/powerpoint/2010/main" val="1784800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75" y="5272088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1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5286375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5292725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81613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4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5281613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292725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286375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281613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5295900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5278438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0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9" t="35361" r="9956" b="41299"/>
          <a:stretch>
            <a:fillRect/>
          </a:stretch>
        </p:blipFill>
        <p:spPr bwMode="auto">
          <a:xfrm>
            <a:off x="-20638" y="5453063"/>
            <a:ext cx="769937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1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281613"/>
            <a:ext cx="182721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2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438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6685" y="6125103"/>
            <a:ext cx="12089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ＭＳ Ｐゴシック" charset="0"/>
              </a:rPr>
              <a:t>Low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34063" y="6125106"/>
            <a:ext cx="1322798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ＭＳ Ｐゴシック" charset="0"/>
              </a:rPr>
              <a:t>High</a:t>
            </a:r>
          </a:p>
        </p:txBody>
      </p:sp>
      <p:pic>
        <p:nvPicPr>
          <p:cNvPr id="206865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382713"/>
            <a:ext cx="12049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584200"/>
            <a:ext cx="33083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339850"/>
            <a:ext cx="45561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435100"/>
            <a:ext cx="455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69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1630363"/>
            <a:ext cx="6000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5295900"/>
            <a:ext cx="5984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5305425"/>
            <a:ext cx="58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09204" y="3085373"/>
            <a:ext cx="3754553" cy="1569660"/>
          </a:xfrm>
          <a:prstGeom prst="rect">
            <a:avLst/>
          </a:prstGeom>
          <a:blipFill rotWithShape="1">
            <a:blip r:embed="rId10" cstate="print"/>
            <a:stretch>
              <a:fillRect l="-3734" r="-1948"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2" name="Down Arrow 1"/>
          <p:cNvSpPr/>
          <p:nvPr/>
        </p:nvSpPr>
        <p:spPr>
          <a:xfrm rot="16200000">
            <a:off x="3675856" y="1434307"/>
            <a:ext cx="168275" cy="7170738"/>
          </a:xfrm>
          <a:prstGeom prst="downArrow">
            <a:avLst/>
          </a:prstGeom>
          <a:solidFill>
            <a:srgbClr val="F8E708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3472 C 0.00711 -0.00972 0.00034 0.02107 0.00764 0.04676 C 0.00885 0.06505 0.00954 0.08357 0.01128 0.10186 C 0.01041 0.18773 0.01198 0.28125 3.88889E-6 0.3669 C -0.00087 0.38102 -0.00261 0.39445 -0.00365 0.40857 C -0.0033 0.4213 -0.00938 0.43797 -0.00243 0.44676 C 0.00486 0.45602 0.01753 0.44769 0.0276 0.44861 C 0.03177 0.44885 0.03593 0.44977 0.0401 0.45023 C 0.04722 0.45093 0.05416 0.45139 0.06128 0.45186 C 0.07534 0.45486 0.08958 0.45556 0.10382 0.45695 C 0.11371 0.45949 0.12257 0.46204 0.13264 0.46343 C 0.21458 0.46065 0.27934 0.46088 0.36875 0.46181 C 0.42864 0.46667 0.39548 0.46459 0.51493 0.46181 C 0.52534 0.46158 0.53507 0.45695 0.54514 0.45695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800" y="2506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3472 C 0.00711 -0.01041 0.00034 0.01945 0.00764 0.04445 C 0.00885 0.06227 0.00955 0.08009 0.01128 0.09792 C 0.01041 0.18148 0.01198 0.27246 3.61111E-6 0.35556 C -0.00087 0.36945 -0.00261 0.38241 -0.00365 0.39607 C -0.0033 0.40857 -0.00938 0.42477 -0.00243 0.43334 C 0.00486 0.44236 0.01753 0.43426 0.0276 0.43519 C 0.03177 0.43542 0.03593 0.43634 0.0401 0.43658 C 0.04722 0.43727 0.05416 0.43773 0.06128 0.4382 C 0.07534 0.44121 0.08958 0.4419 0.10382 0.44329 C 0.11371 0.4456 0.12257 0.44815 0.13264 0.44954 C 0.21458 0.44676 0.27934 0.44699 0.36875 0.44792 C 0.42864 0.45278 0.39548 0.4507 0.51493 0.44792 C 0.52534 0.44769 0.53507 0.44329 0.54514 0.44329 " pathEditMode="relative" rAng="0" ptsTypes="fffffffffffff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8800" y="24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C 0.00052 -0.01018 0.00226 -0.02037 0.00243 -0.03055 C 0.00347 -0.08079 -0.00069 -0.17291 0.01615 -0.22801 C 0.0165 -0.23079 0.01667 -0.23356 0.01736 -0.23611 C 0.01806 -0.23842 0.01945 -0.24004 0.01997 -0.24236 C 0.02188 -0.25069 0.02344 -0.26018 0.025 -0.26875 C 0.02448 -0.28148 0.02761 -0.30254 0.01875 -0.30741 C 0.01788 -0.30949 0.01736 -0.31204 0.01615 -0.31366 C 0.01389 -0.31666 0.00868 -0.32176 0.00868 -0.32153 C 0.00643 -0.33287 0.00938 -0.32407 0.00365 -0.32986 C -0.00503 -0.33866 0.00886 -0.3294 -0.0026 -0.33796 C -0.00937 -0.34305 -0.01666 -0.34606 -0.02378 -0.35023 C -0.025 -0.35162 -0.02621 -0.35324 -0.0276 -0.3544 C -0.02916 -0.35555 -0.03159 -0.35416 -0.03264 -0.35625 C -0.03524 -0.36111 -0.03333 -0.37014 -0.03628 -0.37477 C -0.03975 -0.38009 -0.03802 -0.37731 -0.04132 -0.38287 C -0.04166 -0.38495 -0.04184 -0.38727 -0.04253 -0.38889 C -0.04323 -0.39051 -0.04462 -0.39143 -0.04514 -0.39305 C -0.04635 -0.39676 -0.04757 -0.40532 -0.04757 -0.40509 C -0.046 -0.42268 -0.0493 -0.41944 -0.0401 -0.41944 " pathEditMode="relative" rAng="0" ptsTypes="fffffffffffffffffff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00" y="-2113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C 0.00053 -0.01018 0.00226 -0.02037 0.00244 -0.03055 C 0.00348 -0.08078 -0.00069 -0.17291 0.01615 -0.22801 C 0.0165 -0.23078 0.01667 -0.23356 0.01737 -0.23611 C 0.01806 -0.23842 0.01945 -0.24004 0.01997 -0.24236 C 0.02188 -0.25069 0.02344 -0.26018 0.025 -0.26875 C 0.02448 -0.28148 0.02761 -0.30254 0.01875 -0.30741 C 0.01789 -0.30949 0.01737 -0.31203 0.01615 -0.31366 C 0.01389 -0.31666 0.00869 -0.32176 0.00869 -0.32153 C 0.00643 -0.33287 0.00938 -0.32407 0.00365 -0.32986 C -0.00503 -0.33866 0.00886 -0.3294 -0.0026 -0.33796 C -0.00937 -0.34305 -0.01666 -0.34606 -0.02378 -0.35023 C -0.025 -0.35162 -0.02621 -0.35324 -0.0276 -0.3544 C -0.02916 -0.35555 -0.03159 -0.35416 -0.03263 -0.35625 C -0.03524 -0.36111 -0.03333 -0.37014 -0.03628 -0.37477 C -0.03975 -0.38009 -0.03802 -0.37731 -0.04131 -0.38287 C -0.04166 -0.38495 -0.04184 -0.38727 -0.04253 -0.38889 C -0.04322 -0.39051 -0.04461 -0.39143 -0.04513 -0.39305 C -0.04635 -0.39676 -0.04756 -0.40532 -0.04756 -0.40509 C -0.046 -0.42268 -0.0493 -0.41944 -0.0401 -0.41944 " pathEditMode="relative" rAng="0" ptsTypes="fffffffffffffffffff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00" y="-21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7751763" y="2286000"/>
            <a:ext cx="13922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reliability = 0.90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SE = 0.32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t="9648" r="2788" b="10330"/>
          <a:stretch>
            <a:fillRect/>
          </a:stretch>
        </p:blipFill>
        <p:spPr bwMode="auto">
          <a:xfrm>
            <a:off x="1066800" y="685800"/>
            <a:ext cx="6691313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Line 4"/>
          <p:cNvSpPr>
            <a:spLocks noChangeShapeType="1"/>
          </p:cNvSpPr>
          <p:nvPr/>
        </p:nvSpPr>
        <p:spPr bwMode="auto">
          <a:xfrm>
            <a:off x="1447800" y="2514600"/>
            <a:ext cx="643255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25763" y="2514600"/>
            <a:ext cx="2254250" cy="2817813"/>
            <a:chOff x="2705" y="2060"/>
            <a:chExt cx="1061" cy="1914"/>
          </a:xfrm>
        </p:grpSpPr>
        <p:grpSp>
          <p:nvGrpSpPr>
            <p:cNvPr id="155671" name="Group 6"/>
            <p:cNvGrpSpPr>
              <a:grpSpLocks/>
            </p:cNvGrpSpPr>
            <p:nvPr/>
          </p:nvGrpSpPr>
          <p:grpSpPr bwMode="auto">
            <a:xfrm>
              <a:off x="2705" y="2060"/>
              <a:ext cx="1056" cy="1914"/>
              <a:chOff x="2705" y="2060"/>
              <a:chExt cx="1056" cy="1989"/>
            </a:xfrm>
          </p:grpSpPr>
          <p:sp>
            <p:nvSpPr>
              <p:cNvPr id="155674" name="Line 7"/>
              <p:cNvSpPr>
                <a:spLocks noChangeShapeType="1"/>
              </p:cNvSpPr>
              <p:nvPr/>
            </p:nvSpPr>
            <p:spPr bwMode="auto">
              <a:xfrm flipH="1">
                <a:off x="2705" y="2060"/>
                <a:ext cx="9" cy="1989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675" name="Line 8"/>
              <p:cNvSpPr>
                <a:spLocks noChangeShapeType="1"/>
              </p:cNvSpPr>
              <p:nvPr/>
            </p:nvSpPr>
            <p:spPr bwMode="auto">
              <a:xfrm flipH="1">
                <a:off x="3753" y="2077"/>
                <a:ext cx="8" cy="1964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5672" name="Line 9"/>
            <p:cNvSpPr>
              <a:spLocks noChangeShapeType="1"/>
            </p:cNvSpPr>
            <p:nvPr/>
          </p:nvSpPr>
          <p:spPr bwMode="auto">
            <a:xfrm>
              <a:off x="2727" y="3717"/>
              <a:ext cx="1039" cy="0"/>
            </a:xfrm>
            <a:prstGeom prst="line">
              <a:avLst/>
            </a:prstGeom>
            <a:noFill/>
            <a:ln w="9525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673" name="Text Box 10"/>
            <p:cNvSpPr txBox="1">
              <a:spLocks noChangeArrowheads="1"/>
            </p:cNvSpPr>
            <p:nvPr/>
          </p:nvSpPr>
          <p:spPr bwMode="auto">
            <a:xfrm>
              <a:off x="3049" y="3556"/>
              <a:ext cx="382" cy="25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SF-36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395413" y="2516188"/>
            <a:ext cx="5437187" cy="3727450"/>
            <a:chOff x="1981" y="2017"/>
            <a:chExt cx="2650" cy="2124"/>
          </a:xfrm>
        </p:grpSpPr>
        <p:sp>
          <p:nvSpPr>
            <p:cNvPr id="155666" name="Line 13"/>
            <p:cNvSpPr>
              <a:spLocks noChangeShapeType="1"/>
            </p:cNvSpPr>
            <p:nvPr/>
          </p:nvSpPr>
          <p:spPr bwMode="auto">
            <a:xfrm>
              <a:off x="2000" y="2017"/>
              <a:ext cx="0" cy="21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5667" name="Group 14"/>
            <p:cNvGrpSpPr>
              <a:grpSpLocks/>
            </p:cNvGrpSpPr>
            <p:nvPr/>
          </p:nvGrpSpPr>
          <p:grpSpPr bwMode="auto">
            <a:xfrm>
              <a:off x="1981" y="2017"/>
              <a:ext cx="2650" cy="2124"/>
              <a:chOff x="1981" y="2017"/>
              <a:chExt cx="2650" cy="2124"/>
            </a:xfrm>
          </p:grpSpPr>
          <p:sp>
            <p:nvSpPr>
              <p:cNvPr id="155668" name="Line 15"/>
              <p:cNvSpPr>
                <a:spLocks noChangeShapeType="1"/>
              </p:cNvSpPr>
              <p:nvPr/>
            </p:nvSpPr>
            <p:spPr bwMode="auto">
              <a:xfrm>
                <a:off x="4630" y="2017"/>
                <a:ext cx="0" cy="210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669" name="Line 16"/>
              <p:cNvSpPr>
                <a:spLocks noChangeShapeType="1"/>
              </p:cNvSpPr>
              <p:nvPr/>
            </p:nvSpPr>
            <p:spPr bwMode="auto">
              <a:xfrm>
                <a:off x="1981" y="4054"/>
                <a:ext cx="26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670" name="Text Box 17"/>
              <p:cNvSpPr txBox="1">
                <a:spLocks noChangeArrowheads="1"/>
              </p:cNvSpPr>
              <p:nvPr/>
            </p:nvSpPr>
            <p:spPr bwMode="auto">
              <a:xfrm>
                <a:off x="2790" y="3949"/>
                <a:ext cx="1106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10 item PROMIS CAT</a:t>
                </a:r>
              </a:p>
            </p:txBody>
          </p:sp>
        </p:grpSp>
      </p:grpSp>
      <p:sp>
        <p:nvSpPr>
          <p:cNvPr id="155655" name="Text Box 18"/>
          <p:cNvSpPr txBox="1">
            <a:spLocks noChangeArrowheads="1"/>
          </p:cNvSpPr>
          <p:nvPr/>
        </p:nvSpPr>
        <p:spPr bwMode="auto">
          <a:xfrm>
            <a:off x="0" y="2286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Physical Functioning: Improved Precision vs. Legacy</a:t>
            </a:r>
          </a:p>
        </p:txBody>
      </p:sp>
      <p:sp>
        <p:nvSpPr>
          <p:cNvPr id="155656" name="Text Box 19"/>
          <p:cNvSpPr txBox="1">
            <a:spLocks noChangeArrowheads="1"/>
          </p:cNvSpPr>
          <p:nvPr/>
        </p:nvSpPr>
        <p:spPr bwMode="auto">
          <a:xfrm rot="-5400000">
            <a:off x="69057" y="3053556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Standard error</a:t>
            </a:r>
          </a:p>
        </p:txBody>
      </p:sp>
      <p:sp>
        <p:nvSpPr>
          <p:cNvPr id="155657" name="Text Box 20"/>
          <p:cNvSpPr txBox="1">
            <a:spLocks noChangeArrowheads="1"/>
          </p:cNvSpPr>
          <p:nvPr/>
        </p:nvSpPr>
        <p:spPr bwMode="auto">
          <a:xfrm>
            <a:off x="228600" y="2286000"/>
            <a:ext cx="533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Times New Roman" pitchFamily="18" charset="0"/>
              </a:rPr>
              <a:t>↓</a:t>
            </a:r>
          </a:p>
        </p:txBody>
      </p:sp>
      <p:sp>
        <p:nvSpPr>
          <p:cNvPr id="155658" name="Text Box 21"/>
          <p:cNvSpPr txBox="1">
            <a:spLocks noChangeArrowheads="1"/>
          </p:cNvSpPr>
          <p:nvPr/>
        </p:nvSpPr>
        <p:spPr bwMode="auto">
          <a:xfrm>
            <a:off x="7239000" y="6019800"/>
            <a:ext cx="160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High physical functioning</a:t>
            </a:r>
          </a:p>
        </p:txBody>
      </p:sp>
      <p:sp>
        <p:nvSpPr>
          <p:cNvPr id="155659" name="Text Box 22"/>
          <p:cNvSpPr txBox="1">
            <a:spLocks noChangeArrowheads="1"/>
          </p:cNvSpPr>
          <p:nvPr/>
        </p:nvSpPr>
        <p:spPr bwMode="auto">
          <a:xfrm>
            <a:off x="1066800" y="6248400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Disabled</a:t>
            </a:r>
          </a:p>
        </p:txBody>
      </p:sp>
      <p:sp>
        <p:nvSpPr>
          <p:cNvPr id="26637" name="Oval 23"/>
          <p:cNvSpPr>
            <a:spLocks noChangeArrowheads="1"/>
          </p:cNvSpPr>
          <p:nvPr/>
        </p:nvSpPr>
        <p:spPr bwMode="auto">
          <a:xfrm>
            <a:off x="5334000" y="5257800"/>
            <a:ext cx="533400" cy="304800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661" name="Line 24"/>
          <p:cNvSpPr>
            <a:spLocks noChangeShapeType="1"/>
          </p:cNvSpPr>
          <p:nvPr/>
        </p:nvSpPr>
        <p:spPr bwMode="auto">
          <a:xfrm flipH="1" flipV="1">
            <a:off x="5638800" y="55626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662" name="Text Box 25"/>
          <p:cNvSpPr txBox="1">
            <a:spLocks noChangeArrowheads="1"/>
          </p:cNvSpPr>
          <p:nvPr/>
        </p:nvSpPr>
        <p:spPr bwMode="auto">
          <a:xfrm>
            <a:off x="4572000" y="6324600"/>
            <a:ext cx="2362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US General Population mean</a:t>
            </a:r>
          </a:p>
        </p:txBody>
      </p:sp>
      <p:sp>
        <p:nvSpPr>
          <p:cNvPr id="155663" name="Text Box 28"/>
          <p:cNvSpPr txBox="1">
            <a:spLocks noChangeArrowheads="1"/>
          </p:cNvSpPr>
          <p:nvPr/>
        </p:nvSpPr>
        <p:spPr bwMode="auto">
          <a:xfrm>
            <a:off x="2819400" y="5410200"/>
            <a:ext cx="2268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rheumatoid arthritis patients</a:t>
            </a:r>
          </a:p>
        </p:txBody>
      </p:sp>
      <p:sp>
        <p:nvSpPr>
          <p:cNvPr id="155664" name="Text Box 2"/>
          <p:cNvSpPr txBox="1">
            <a:spLocks noChangeArrowheads="1"/>
          </p:cNvSpPr>
          <p:nvPr/>
        </p:nvSpPr>
        <p:spPr bwMode="auto">
          <a:xfrm>
            <a:off x="7751763" y="3200400"/>
            <a:ext cx="13922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reliability = 0.95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SE = 0.22</a:t>
            </a: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5665" name="Text Box 28"/>
          <p:cNvSpPr txBox="1">
            <a:spLocks noChangeArrowheads="1"/>
          </p:cNvSpPr>
          <p:nvPr/>
        </p:nvSpPr>
        <p:spPr bwMode="auto">
          <a:xfrm>
            <a:off x="4419600" y="5638800"/>
            <a:ext cx="2268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normed theta values</a:t>
            </a:r>
          </a:p>
        </p:txBody>
      </p:sp>
    </p:spTree>
    <p:extLst>
      <p:ext uri="{BB962C8B-B14F-4D97-AF65-F5344CB8AC3E}">
        <p14:creationId xmlns:p14="http://schemas.microsoft.com/office/powerpoint/2010/main" val="2398336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A27DFF-92C2-41D9-A153-71DFF7116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62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Definitions: Pain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/>
              <a:t>Pain is an unpleasant sensory and emotional experience</a:t>
            </a:r>
          </a:p>
          <a:p>
            <a:pPr>
              <a:buNone/>
            </a:pPr>
            <a:r>
              <a:rPr lang="en-US" sz="1800" dirty="0"/>
              <a:t>associated with actual or potential tissue damage, or</a:t>
            </a:r>
          </a:p>
          <a:p>
            <a:pPr>
              <a:buNone/>
            </a:pPr>
            <a:r>
              <a:rPr lang="en-US" sz="1800" dirty="0"/>
              <a:t>described in terms of such damage.  Pain is what the </a:t>
            </a:r>
          </a:p>
          <a:p>
            <a:pPr>
              <a:buNone/>
            </a:pPr>
            <a:r>
              <a:rPr lang="en-US" sz="1800" dirty="0"/>
              <a:t>patient says it is-that is the ‘gold standard’ of pain </a:t>
            </a:r>
          </a:p>
          <a:p>
            <a:pPr>
              <a:buNone/>
            </a:pPr>
            <a:r>
              <a:rPr lang="en-US" sz="1800" dirty="0"/>
              <a:t>assessment is self-report.  Pain is divided conceptually into </a:t>
            </a:r>
          </a:p>
          <a:p>
            <a:pPr>
              <a:buNone/>
            </a:pPr>
            <a:r>
              <a:rPr lang="en-US" sz="1800" dirty="0"/>
              <a:t>components of </a:t>
            </a:r>
            <a:r>
              <a:rPr lang="en-US" sz="1800" b="1" u="sng" dirty="0"/>
              <a:t>quality</a:t>
            </a:r>
            <a:r>
              <a:rPr lang="en-US" sz="1800" dirty="0"/>
              <a:t> (e.g. the nature, characteristics, </a:t>
            </a:r>
          </a:p>
          <a:p>
            <a:pPr>
              <a:buNone/>
            </a:pPr>
            <a:r>
              <a:rPr lang="en-US" sz="1800" dirty="0"/>
              <a:t>intensity, frequency and duration of pain), </a:t>
            </a:r>
            <a:r>
              <a:rPr lang="en-US" sz="1800" b="1" u="sng" dirty="0"/>
              <a:t>behaviors</a:t>
            </a:r>
            <a:r>
              <a:rPr lang="en-US" sz="1800" dirty="0"/>
              <a:t> (e.g. </a:t>
            </a:r>
          </a:p>
          <a:p>
            <a:pPr>
              <a:buNone/>
            </a:pPr>
            <a:r>
              <a:rPr lang="en-US" sz="1800" dirty="0"/>
              <a:t>verbal and nonverbal actions that communicate pain to </a:t>
            </a:r>
          </a:p>
          <a:p>
            <a:pPr>
              <a:buNone/>
            </a:pPr>
            <a:r>
              <a:rPr lang="en-US" sz="1800" dirty="0"/>
              <a:t>others) and </a:t>
            </a:r>
            <a:r>
              <a:rPr lang="en-US" sz="1800" b="1" u="sng" dirty="0"/>
              <a:t>interference</a:t>
            </a:r>
            <a:r>
              <a:rPr lang="en-US" sz="1800" dirty="0"/>
              <a:t> (e.g. impact of pain on physical, </a:t>
            </a:r>
          </a:p>
          <a:p>
            <a:pPr>
              <a:buNone/>
            </a:pPr>
            <a:r>
              <a:rPr lang="en-US" sz="1800" dirty="0"/>
              <a:t>mental and social activities).</a:t>
            </a:r>
          </a:p>
          <a:p>
            <a:pPr>
              <a:buNone/>
            </a:pPr>
            <a:r>
              <a:rPr lang="en-US" sz="1800" dirty="0"/>
              <a:t>											</a:t>
            </a:r>
            <a:r>
              <a:rPr lang="en-US" sz="1800" dirty="0">
                <a:hlinkClick r:id="rId3"/>
              </a:rPr>
              <a:t>www.nihpromis.org</a:t>
            </a:r>
            <a:endParaRPr lang="en-US" sz="1800" dirty="0"/>
          </a:p>
          <a:p>
            <a:pPr>
              <a:buNone/>
            </a:pPr>
            <a:endParaRPr lang="en-US" sz="1800" dirty="0"/>
          </a:p>
          <a:p>
            <a:pPr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682183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2595" y="5818848"/>
            <a:ext cx="77127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</a:rPr>
              <a:t>*PROMIS Profiles assess 29-, 43-, 57- items (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adult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</a:rPr>
              <a:t>) or 25-, 37-, 49 items (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pediatric, parent proxy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</a:rPr>
              <a:t>) on 7 additional domains (e.g. fatigue, depression, anxiety, etc.) 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333954" y="174928"/>
            <a:ext cx="8261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PROMIS Pain Measures </a:t>
            </a:r>
            <a:br>
              <a:rPr lang="en-US" sz="4000" dirty="0">
                <a:latin typeface="+mj-lt"/>
              </a:rPr>
            </a:br>
            <a:r>
              <a:rPr lang="en-US" sz="2000" i="1" dirty="0">
                <a:latin typeface="+mj-lt"/>
              </a:rPr>
              <a:t>Available to view and download at </a:t>
            </a:r>
            <a:r>
              <a:rPr lang="en-US" sz="2000" i="1" dirty="0">
                <a:latin typeface="+mj-lt"/>
                <a:hlinkClick r:id="rId5"/>
              </a:rPr>
              <a:t>HealthMeasures.net</a:t>
            </a:r>
            <a:r>
              <a:rPr lang="en-US" sz="2000" i="1" dirty="0">
                <a:latin typeface="+mj-lt"/>
              </a:rPr>
              <a:t> </a:t>
            </a:r>
          </a:p>
        </p:txBody>
      </p:sp>
      <p:graphicFrame>
        <p:nvGraphicFramePr>
          <p:cNvPr id="18" name="Content Placeholder 17"/>
          <p:cNvGraphicFramePr>
            <a:graphicFrameLocks noGrp="1"/>
          </p:cNvGraphicFramePr>
          <p:nvPr>
            <p:ph idx="1"/>
            <p:extLst/>
          </p:nvPr>
        </p:nvGraphicFramePr>
        <p:xfrm>
          <a:off x="999308" y="1293814"/>
          <a:ext cx="6827332" cy="4495132"/>
        </p:xfrm>
        <a:graphic>
          <a:graphicData uri="http://schemas.openxmlformats.org/drawingml/2006/table">
            <a:tbl>
              <a:tblPr firstRow="1" firstCol="1" bandRow="1"/>
              <a:tblGrid>
                <a:gridCol w="2048421">
                  <a:extLst>
                    <a:ext uri="{9D8B030D-6E8A-4147-A177-3AD203B41FA5}">
                      <a16:colId xmlns:a16="http://schemas.microsoft.com/office/drawing/2014/main" xmlns="" val="1399816150"/>
                    </a:ext>
                  </a:extLst>
                </a:gridCol>
                <a:gridCol w="770377">
                  <a:extLst>
                    <a:ext uri="{9D8B030D-6E8A-4147-A177-3AD203B41FA5}">
                      <a16:colId xmlns:a16="http://schemas.microsoft.com/office/drawing/2014/main" xmlns="" val="581673695"/>
                    </a:ext>
                  </a:extLst>
                </a:gridCol>
                <a:gridCol w="828510">
                  <a:extLst>
                    <a:ext uri="{9D8B030D-6E8A-4147-A177-3AD203B41FA5}">
                      <a16:colId xmlns:a16="http://schemas.microsoft.com/office/drawing/2014/main" xmlns="" val="1683547653"/>
                    </a:ext>
                  </a:extLst>
                </a:gridCol>
                <a:gridCol w="797447">
                  <a:extLst>
                    <a:ext uri="{9D8B030D-6E8A-4147-A177-3AD203B41FA5}">
                      <a16:colId xmlns:a16="http://schemas.microsoft.com/office/drawing/2014/main" xmlns="" val="204637899"/>
                    </a:ext>
                  </a:extLst>
                </a:gridCol>
                <a:gridCol w="754845">
                  <a:extLst>
                    <a:ext uri="{9D8B030D-6E8A-4147-A177-3AD203B41FA5}">
                      <a16:colId xmlns:a16="http://schemas.microsoft.com/office/drawing/2014/main" xmlns="" val="2165910261"/>
                    </a:ext>
                  </a:extLst>
                </a:gridCol>
                <a:gridCol w="770377">
                  <a:extLst>
                    <a:ext uri="{9D8B030D-6E8A-4147-A177-3AD203B41FA5}">
                      <a16:colId xmlns:a16="http://schemas.microsoft.com/office/drawing/2014/main" xmlns="" val="2442314757"/>
                    </a:ext>
                  </a:extLst>
                </a:gridCol>
                <a:gridCol w="857355">
                  <a:extLst>
                    <a:ext uri="{9D8B030D-6E8A-4147-A177-3AD203B41FA5}">
                      <a16:colId xmlns:a16="http://schemas.microsoft.com/office/drawing/2014/main" xmlns="" val="1184040589"/>
                    </a:ext>
                  </a:extLst>
                </a:gridCol>
              </a:tblGrid>
              <a:tr h="2734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DOMAIN/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DEFINITION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6"/>
                        </a:rPr>
                        <a:t>ADULT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PEDIATRIC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PARENT PROXY FOR </a:t>
                      </a:r>
                      <a:b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</a:b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7"/>
                        </a:rPr>
                        <a:t>PEDIATRIC PATIENTS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7727614"/>
                  </a:ext>
                </a:extLst>
              </a:tr>
              <a:tr h="2939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Bank/Scale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 Forms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Bank/Scale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 Forms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Bank/Scale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Short Forms</a:t>
                      </a:r>
                      <a:b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(# of items)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7637475"/>
                  </a:ext>
                </a:extLst>
              </a:tr>
              <a:tr h="12534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8"/>
                        </a:rPr>
                        <a:t>PAIN INTERFERENCE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1304077"/>
                  </a:ext>
                </a:extLst>
              </a:tr>
              <a:tr h="28040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Consequences of pain on relevant aspects of one’s life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4, 6a, 6b, 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1333532"/>
                  </a:ext>
                </a:extLst>
              </a:tr>
              <a:tr h="12534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9"/>
                        </a:rPr>
                        <a:t>PAIN BEHAVIOR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8925163"/>
                  </a:ext>
                </a:extLst>
              </a:tr>
              <a:tr h="287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Behaviors that typically indicate to others that an individual is experiencing pain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6883115"/>
                  </a:ext>
                </a:extLst>
              </a:tr>
              <a:tr h="125340">
                <a:tc gridSpan="7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10"/>
                        </a:rPr>
                        <a:t>PAIN QUALITY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6490720"/>
                  </a:ext>
                </a:extLst>
              </a:tr>
              <a:tr h="15040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Adult PROMIS Pain Quality </a:t>
                      </a:r>
                      <a:r>
                        <a:rPr lang="en-US" sz="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scales</a:t>
                      </a:r>
                      <a:r>
                        <a:rPr lang="en-US" sz="800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assess self-reported neuropathic and nociceptive pain: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Adult Pain Quality - Neuropathic</a:t>
                      </a:r>
                      <a:b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Adult Pain Quality - Nociceptive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Pediatric Pain Quality measures assess specific physical sensations and affective components associated with pain: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Pediatric Pain Quality - Bank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Pediatric Pain Quality – Affective</a:t>
                      </a:r>
                      <a:b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Pediatric Pain Quality - Sensory</a:t>
                      </a: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N/A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1867421"/>
                  </a:ext>
                </a:extLst>
              </a:tr>
              <a:tr h="1253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11"/>
                        </a:rPr>
                        <a:t>PAIN INTENSITY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CC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9453214"/>
                  </a:ext>
                </a:extLst>
              </a:tr>
              <a:tr h="125339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PROMIS Pain Intensity assesses how much a person hurts.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 be administered in adults as a 3-item </a:t>
                      </a:r>
                      <a:r>
                        <a:rPr lang="en-US" sz="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scale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 be administered as a 1-item </a:t>
                      </a:r>
                      <a:r>
                        <a:rPr lang="en-US" sz="8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scale</a:t>
                      </a: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in adults, pediatric and parent proxy measures or PROMIS Profile* measures for </a:t>
                      </a:r>
                      <a:r>
                        <a:rPr lang="en-US" sz="8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3"/>
                        </a:rPr>
                        <a:t>adult</a:t>
                      </a: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800" u="sng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hlinkClick r:id="rId4"/>
                        </a:rPr>
                        <a:t>pediatric and parent proxy</a:t>
                      </a: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administration. 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3-item scale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1-item numeric rating scale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1-item numeric </a:t>
                      </a:r>
                      <a:b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rating scale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1-item numeric rating scale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17" marR="47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42182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6314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itle 1"/>
          <p:cNvSpPr>
            <a:spLocks noGrp="1"/>
          </p:cNvSpPr>
          <p:nvPr>
            <p:ph type="title"/>
          </p:nvPr>
        </p:nvSpPr>
        <p:spPr>
          <a:xfrm>
            <a:off x="1447800" y="-50800"/>
            <a:ext cx="7239000" cy="1054100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PROMIS® and NIH Toolbox®</a:t>
            </a:r>
            <a:endParaRPr lang="en-US" altLang="en-US" sz="4000" dirty="0">
              <a:latin typeface="Arial (Headings)" charset="0"/>
              <a:ea typeface="ＭＳ Ｐゴシック" pitchFamily="34" charset="-12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ln>
            <a:miter lim="800000"/>
            <a:headEnd/>
            <a:tailEnd/>
          </a:ln>
          <a:extLst/>
        </p:spPr>
        <p:txBody>
          <a:bodyPr/>
          <a:lstStyle/>
          <a:p>
            <a:pPr marL="0" indent="0">
              <a:buNone/>
              <a:defRPr/>
            </a:pPr>
            <a:endParaRPr lang="en-US"/>
          </a:p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" y="1003300"/>
          <a:ext cx="9143999" cy="5906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8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719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7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830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26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Measurement</a:t>
                      </a:r>
                      <a:r>
                        <a:rPr lang="en-US" baseline="0" dirty="0"/>
                        <a:t>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Pricing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6205">
                <a:tc>
                  <a:txBody>
                    <a:bodyPr/>
                    <a:lstStyle/>
                    <a:p>
                      <a:r>
                        <a:rPr lang="en-US" dirty="0"/>
                        <a:t>Healthmeasures.net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dirty="0"/>
                        <a:t>PDFs of Static Forms in English;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Scoring</a:t>
                      </a:r>
                      <a:r>
                        <a:rPr lang="en-US" baseline="0" dirty="0"/>
                        <a:t> Manuals; Information on measures, scoring, and community 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PROMIS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NIH Toolbox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Neuro-</a:t>
                      </a:r>
                      <a:r>
                        <a:rPr lang="en-US" dirty="0" err="1"/>
                        <a:t>QoL</a:t>
                      </a:r>
                      <a:endParaRPr lang="en-US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ASCQ-Me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r>
                        <a:rPr lang="en-US" dirty="0"/>
                        <a:t>AssessmentCenter.net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  <a:r>
                        <a:rPr lang="en-US" baseline="0" dirty="0"/>
                        <a:t> short forms and CATs for</a:t>
                      </a:r>
                      <a:r>
                        <a:rPr lang="en-US" dirty="0"/>
                        <a:t> web-based administration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PROMIS</a:t>
                      </a:r>
                    </a:p>
                    <a:p>
                      <a:r>
                        <a:rPr lang="en-US" baseline="0" dirty="0"/>
                        <a:t>Neuro-</a:t>
                      </a:r>
                      <a:r>
                        <a:rPr lang="en-US" baseline="0" dirty="0" err="1"/>
                        <a:t>QoL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$5,000/year/study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8537">
                <a:tc>
                  <a:txBody>
                    <a:bodyPr/>
                    <a:lstStyle/>
                    <a:p>
                      <a:r>
                        <a:rPr lang="en-US" dirty="0"/>
                        <a:t>API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Most CATs,</a:t>
                      </a:r>
                      <a:r>
                        <a:rPr lang="en-US" baseline="0" dirty="0"/>
                        <a:t> short forms of Self and Proxy reported measures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PROMIS</a:t>
                      </a:r>
                    </a:p>
                    <a:p>
                      <a:r>
                        <a:rPr lang="en-US" dirty="0"/>
                        <a:t>NIH Toolbox</a:t>
                      </a:r>
                    </a:p>
                    <a:p>
                      <a:r>
                        <a:rPr lang="en-US" dirty="0"/>
                        <a:t>Neuro-</a:t>
                      </a:r>
                      <a:r>
                        <a:rPr lang="en-US" dirty="0" err="1"/>
                        <a:t>QoL</a:t>
                      </a:r>
                      <a:endParaRPr lang="en-US" dirty="0"/>
                    </a:p>
                    <a:p>
                      <a:r>
                        <a:rPr lang="en-US" dirty="0"/>
                        <a:t>ASCQ-Me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</a:t>
                      </a:r>
                      <a:r>
                        <a:rPr lang="en-US" baseline="0" dirty="0"/>
                        <a:t> license fee per quote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143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iPad Apps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NIH Toolbox and PROMIS branded apps – each with the same measures, just different defaults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PROMIS</a:t>
                      </a:r>
                      <a:br>
                        <a:rPr lang="en-US" dirty="0"/>
                      </a:br>
                      <a:r>
                        <a:rPr lang="en-US" dirty="0"/>
                        <a:t>NIH Toolbox</a:t>
                      </a:r>
                    </a:p>
                    <a:p>
                      <a:r>
                        <a:rPr lang="en-US" dirty="0"/>
                        <a:t>Neuro-</a:t>
                      </a:r>
                      <a:r>
                        <a:rPr lang="en-US" dirty="0" err="1"/>
                        <a:t>QoL</a:t>
                      </a:r>
                      <a:endParaRPr lang="en-US" dirty="0"/>
                    </a:p>
                    <a:p>
                      <a:r>
                        <a:rPr lang="en-US" dirty="0"/>
                        <a:t>SCI-QOL</a:t>
                      </a:r>
                    </a:p>
                    <a:p>
                      <a:r>
                        <a:rPr lang="en-US" dirty="0"/>
                        <a:t>SCI-FI</a:t>
                      </a:r>
                    </a:p>
                    <a:p>
                      <a:r>
                        <a:rPr lang="en-US" dirty="0"/>
                        <a:t>TBI-</a:t>
                      </a:r>
                      <a:r>
                        <a:rPr lang="en-US" dirty="0" err="1"/>
                        <a:t>QoL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$499/year annual subscription (for up to 10 iPads)</a:t>
                      </a:r>
                    </a:p>
                    <a:p>
                      <a:r>
                        <a:rPr lang="en-US" baseline="0" dirty="0"/>
                        <a:t>(Available in English and Spanish for two different annual subscriptions)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69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REDCap at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1,600 institutions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Most CATs</a:t>
                      </a:r>
                      <a:r>
                        <a:rPr lang="en-US" baseline="0" dirty="0"/>
                        <a:t> and Short Forms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PROMIS</a:t>
                      </a:r>
                    </a:p>
                    <a:p>
                      <a:r>
                        <a:rPr lang="en-US" dirty="0"/>
                        <a:t>Neuro-</a:t>
                      </a:r>
                      <a:r>
                        <a:rPr lang="en-US" dirty="0" err="1"/>
                        <a:t>QoL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8537">
                <a:tc>
                  <a:txBody>
                    <a:bodyPr/>
                    <a:lstStyle/>
                    <a:p>
                      <a:r>
                        <a:rPr lang="en-US" dirty="0"/>
                        <a:t>Epic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Initialy</a:t>
                      </a:r>
                      <a:r>
                        <a:rPr lang="en-US" dirty="0"/>
                        <a:t> CATs</a:t>
                      </a:r>
                      <a:r>
                        <a:rPr lang="en-US" baseline="0" dirty="0"/>
                        <a:t> and some Short forms - , with commitment to add over 400 </a:t>
                      </a:r>
                      <a:r>
                        <a:rPr lang="en-US" baseline="0" dirty="0" err="1"/>
                        <a:t>HealthMeasures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PROMIS, Neuro-</a:t>
                      </a:r>
                      <a:r>
                        <a:rPr lang="en-US" dirty="0" err="1"/>
                        <a:t>Qol</a:t>
                      </a:r>
                      <a:r>
                        <a:rPr lang="en-US" dirty="0"/>
                        <a:t>, </a:t>
                      </a:r>
                      <a:r>
                        <a:rPr lang="en-US"/>
                        <a:t>NIH Toolbox Emotion and ASCQ-Me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FF0000"/>
                          </a:solidFill>
                        </a:rPr>
                        <a:t>Epic charges fixed fee depending on</a:t>
                      </a:r>
                      <a:r>
                        <a:rPr lang="en-US" u="sng" baseline="0" dirty="0">
                          <a:solidFill>
                            <a:srgbClr val="FF0000"/>
                          </a:solidFill>
                        </a:rPr>
                        <a:t> institution size app $5,000-$15,000/year</a:t>
                      </a:r>
                      <a:endParaRPr lang="en-US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944"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FF0000"/>
                          </a:solidFill>
                        </a:rPr>
                        <a:t>Department</a:t>
                      </a:r>
                      <a:r>
                        <a:rPr lang="en-US" u="sng" baseline="0" dirty="0">
                          <a:solidFill>
                            <a:srgbClr val="FF0000"/>
                          </a:solidFill>
                        </a:rPr>
                        <a:t> of Defense – growing number of clinics</a:t>
                      </a:r>
                      <a:endParaRPr lang="en-US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FF0000"/>
                          </a:solidFill>
                        </a:rPr>
                        <a:t>Some</a:t>
                      </a:r>
                      <a:r>
                        <a:rPr lang="en-US" u="sng" baseline="0" dirty="0">
                          <a:solidFill>
                            <a:srgbClr val="FF0000"/>
                          </a:solidFill>
                        </a:rPr>
                        <a:t> PROMIS CATs</a:t>
                      </a:r>
                      <a:endParaRPr lang="en-US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FF0000"/>
                          </a:solidFill>
                        </a:rPr>
                        <a:t>PROMIS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FF0000"/>
                          </a:solidFill>
                        </a:rPr>
                        <a:t>Free for DOD</a:t>
                      </a:r>
                      <a:r>
                        <a:rPr lang="en-US" u="sng" baseline="0" dirty="0">
                          <a:solidFill>
                            <a:srgbClr val="FF0000"/>
                          </a:solidFill>
                        </a:rPr>
                        <a:t> installations</a:t>
                      </a:r>
                      <a:endParaRPr lang="en-US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946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ACR 20 responder index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u="sng" dirty="0"/>
              <a:t>&gt; </a:t>
            </a:r>
            <a:r>
              <a:rPr lang="en-US" altLang="en-US" dirty="0"/>
              <a:t> 20% improvement in swollen and tender joint count…….plus...</a:t>
            </a:r>
          </a:p>
          <a:p>
            <a:r>
              <a:rPr lang="en-US" altLang="en-US" u="sng" dirty="0"/>
              <a:t>&gt;</a:t>
            </a:r>
            <a:r>
              <a:rPr lang="en-US" altLang="en-US" dirty="0"/>
              <a:t> 20 % improvement in 3 of following 5:</a:t>
            </a:r>
          </a:p>
          <a:p>
            <a:pPr lvl="2"/>
            <a:r>
              <a:rPr lang="en-US" altLang="en-US" sz="3200" dirty="0"/>
              <a:t>patient global</a:t>
            </a:r>
          </a:p>
          <a:p>
            <a:pPr lvl="2"/>
            <a:r>
              <a:rPr lang="en-US" altLang="en-US" sz="3200" dirty="0"/>
              <a:t>physician global</a:t>
            </a:r>
          </a:p>
          <a:p>
            <a:pPr lvl="2"/>
            <a:r>
              <a:rPr lang="en-US" altLang="en-US" sz="3200" dirty="0"/>
              <a:t>patient pain (VAS)</a:t>
            </a:r>
          </a:p>
          <a:p>
            <a:pPr lvl="2"/>
            <a:r>
              <a:rPr lang="en-US" altLang="en-US" sz="3200" dirty="0"/>
              <a:t>modified HAQ</a:t>
            </a:r>
          </a:p>
          <a:p>
            <a:pPr lvl="2"/>
            <a:r>
              <a:rPr lang="en-US" altLang="en-US" sz="3200" dirty="0"/>
              <a:t>acute phase reactant (CRP or ESR)		</a:t>
            </a:r>
            <a:r>
              <a:rPr lang="en-US" altLang="en-US" sz="2800" b="1" i="1" dirty="0"/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749063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/>
              <a:t>‘Improved’ ACR 20 responder index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8991600" cy="4525963"/>
          </a:xfrm>
        </p:spPr>
        <p:txBody>
          <a:bodyPr>
            <a:normAutofit/>
          </a:bodyPr>
          <a:lstStyle/>
          <a:p>
            <a:r>
              <a:rPr lang="en-US" altLang="en-US" u="sng" dirty="0"/>
              <a:t>&gt; </a:t>
            </a:r>
            <a:r>
              <a:rPr lang="en-US" altLang="en-US" dirty="0"/>
              <a:t> 20% improvement in swollen and tender joint count…….plus...</a:t>
            </a:r>
          </a:p>
          <a:p>
            <a:r>
              <a:rPr lang="en-US" altLang="en-US" u="sng" dirty="0"/>
              <a:t>&gt;</a:t>
            </a:r>
            <a:r>
              <a:rPr lang="en-US" altLang="en-US" dirty="0"/>
              <a:t> 20 % improvement in 3 of following 5:</a:t>
            </a:r>
          </a:p>
          <a:p>
            <a:pPr lvl="2"/>
            <a:r>
              <a:rPr lang="en-US" altLang="en-US" sz="3000" dirty="0"/>
              <a:t>patient global</a:t>
            </a:r>
          </a:p>
          <a:p>
            <a:pPr lvl="2"/>
            <a:r>
              <a:rPr lang="en-US" altLang="en-US" sz="3000" dirty="0"/>
              <a:t>physician global</a:t>
            </a:r>
          </a:p>
          <a:p>
            <a:pPr lvl="2"/>
            <a:r>
              <a:rPr lang="en-US" altLang="en-US" sz="3000" dirty="0"/>
              <a:t>PROMIS Pain Index</a:t>
            </a:r>
          </a:p>
          <a:p>
            <a:pPr lvl="3"/>
            <a:r>
              <a:rPr lang="en-US" altLang="en-US" sz="2600" b="1" dirty="0"/>
              <a:t>intensity, interference, behavior, quality</a:t>
            </a:r>
          </a:p>
          <a:p>
            <a:pPr lvl="2"/>
            <a:r>
              <a:rPr lang="en-US" altLang="en-US" sz="3000" dirty="0"/>
              <a:t>PROMIS Physical Function</a:t>
            </a:r>
          </a:p>
          <a:p>
            <a:pPr lvl="2"/>
            <a:r>
              <a:rPr lang="en-US" altLang="en-US" sz="3000" dirty="0"/>
              <a:t>acute phase reactant (CRP or ESR)	</a:t>
            </a:r>
            <a:r>
              <a:rPr lang="en-US" altLang="en-US" sz="2800" b="1" i="1" dirty="0"/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152733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b="1" dirty="0"/>
              <a:t>Rheumatologic PRO responder index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25000" lnSpcReduction="20000"/>
          </a:bodyPr>
          <a:lstStyle/>
          <a:p>
            <a:r>
              <a:rPr lang="en-US" altLang="en-US" sz="11200" b="1" dirty="0"/>
              <a:t>% improvement in the following:</a:t>
            </a:r>
          </a:p>
          <a:p>
            <a:pPr lvl="2"/>
            <a:r>
              <a:rPr lang="en-US" altLang="en-US" sz="8000" b="1" i="1" dirty="0"/>
              <a:t>Pain (intensity, interference, behavior, quality)</a:t>
            </a:r>
          </a:p>
          <a:p>
            <a:pPr lvl="2"/>
            <a:r>
              <a:rPr lang="en-US" altLang="en-US" sz="8000" b="1" i="1" dirty="0"/>
              <a:t>Sleep</a:t>
            </a:r>
          </a:p>
          <a:p>
            <a:pPr lvl="2"/>
            <a:r>
              <a:rPr lang="en-US" altLang="en-US" sz="8000" b="1" i="1" dirty="0"/>
              <a:t>Fatigue</a:t>
            </a:r>
          </a:p>
          <a:p>
            <a:pPr lvl="3"/>
            <a:r>
              <a:rPr lang="en-US" altLang="en-US" sz="8000" b="1" i="1" dirty="0"/>
              <a:t>TNF</a:t>
            </a:r>
            <a:r>
              <a:rPr lang="el-GR" altLang="en-US" sz="8000" b="1" i="1" dirty="0"/>
              <a:t>α</a:t>
            </a:r>
            <a:r>
              <a:rPr lang="en-US" altLang="en-US" sz="8000" b="1" i="1" dirty="0"/>
              <a:t> inhibitors work centrally vs. peripherally</a:t>
            </a:r>
          </a:p>
          <a:p>
            <a:pPr lvl="2"/>
            <a:r>
              <a:rPr lang="en-US" altLang="en-US" sz="8000" b="1" i="1" dirty="0"/>
              <a:t>Physical function</a:t>
            </a:r>
          </a:p>
          <a:p>
            <a:pPr lvl="2"/>
            <a:r>
              <a:rPr lang="en-US" altLang="en-US" sz="8000" b="1" i="1" dirty="0"/>
              <a:t>Depression</a:t>
            </a:r>
          </a:p>
          <a:p>
            <a:pPr marL="1371600" lvl="3" indent="0">
              <a:buNone/>
            </a:pPr>
            <a:r>
              <a:rPr lang="en-US" altLang="en-US" sz="8000" i="1" dirty="0"/>
              <a:t>-</a:t>
            </a:r>
            <a:r>
              <a:rPr lang="en-US" altLang="en-US" sz="8000" b="1" i="1" dirty="0"/>
              <a:t>High prevalence of suicide attempts among arthritis patients </a:t>
            </a:r>
          </a:p>
          <a:p>
            <a:pPr lvl="2"/>
            <a:r>
              <a:rPr lang="en-US" altLang="en-US" sz="8000" b="1" i="1" dirty="0"/>
              <a:t>GI symptoms</a:t>
            </a:r>
          </a:p>
          <a:p>
            <a:pPr lvl="2"/>
            <a:r>
              <a:rPr lang="en-US" altLang="en-US" sz="8000" b="1" i="1" dirty="0"/>
              <a:t>Sexual functioning</a:t>
            </a:r>
          </a:p>
          <a:p>
            <a:pPr lvl="3"/>
            <a:r>
              <a:rPr lang="en-US" altLang="en-US" sz="8000" b="1" i="1" dirty="0"/>
              <a:t>Many patients with RA experience sexual dysfunction</a:t>
            </a:r>
            <a:r>
              <a:rPr lang="en-US" altLang="en-US" sz="8000" i="1" dirty="0"/>
              <a:t>	</a:t>
            </a:r>
          </a:p>
          <a:p>
            <a:pPr lvl="2"/>
            <a:r>
              <a:rPr lang="en-US" altLang="en-US" sz="8000" b="1" i="1" dirty="0"/>
              <a:t>Social functioning</a:t>
            </a:r>
          </a:p>
          <a:p>
            <a:r>
              <a:rPr lang="en-US" altLang="en-US" sz="11200" b="1" i="1" dirty="0"/>
              <a:t>Turn the burden around</a:t>
            </a:r>
          </a:p>
          <a:p>
            <a:pPr lvl="1"/>
            <a:r>
              <a:rPr lang="en-US" altLang="en-US" sz="10800" b="1" i="1" dirty="0"/>
              <a:t>Patients (and their HCPs) pick the PROs</a:t>
            </a:r>
          </a:p>
          <a:p>
            <a:r>
              <a:rPr lang="en-US" altLang="en-US" sz="11200" b="1" i="1" dirty="0"/>
              <a:t>Reflects on disease mechanisms (common/distinct)	</a:t>
            </a:r>
            <a:r>
              <a:rPr lang="en-US" altLang="en-US" sz="8000" b="1" i="1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3309723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428" y="1911496"/>
            <a:ext cx="7805854" cy="1944806"/>
          </a:xfrm>
        </p:spPr>
        <p:txBody>
          <a:bodyPr>
            <a:normAutofit fontScale="90000"/>
          </a:bodyPr>
          <a:lstStyle/>
          <a:p>
            <a:r>
              <a:rPr lang="en-US" sz="3000" b="1" dirty="0"/>
              <a:t/>
            </a:r>
            <a:br>
              <a:rPr lang="en-US" sz="3000" b="1" dirty="0"/>
            </a:br>
            <a:r>
              <a:rPr lang="en-US" sz="3000" dirty="0"/>
              <a:t>  </a:t>
            </a:r>
            <a:r>
              <a:rPr lang="en-US" b="1" dirty="0">
                <a:solidFill>
                  <a:schemeClr val="tx2"/>
                </a:solidFill>
              </a:rPr>
              <a:t>V</a:t>
            </a:r>
            <a:r>
              <a:rPr lang="en-US" b="1" dirty="0"/>
              <a:t>alidated </a:t>
            </a:r>
            <a:r>
              <a:rPr lang="en-US" b="1" dirty="0">
                <a:solidFill>
                  <a:schemeClr val="tx2"/>
                </a:solidFill>
              </a:rPr>
              <a:t>O</a:t>
            </a:r>
            <a:r>
              <a:rPr lang="en-US" b="1" dirty="0"/>
              <a:t>utcomes </a:t>
            </a:r>
            <a:r>
              <a:rPr lang="en-US" b="1" dirty="0">
                <a:solidFill>
                  <a:schemeClr val="tx2"/>
                </a:solidFill>
              </a:rPr>
              <a:t>I</a:t>
            </a:r>
            <a:r>
              <a:rPr lang="en-US" b="1" dirty="0"/>
              <a:t>n </a:t>
            </a:r>
            <a:r>
              <a:rPr lang="en-US" b="1" dirty="0">
                <a:solidFill>
                  <a:schemeClr val="tx2"/>
                </a:solidFill>
              </a:rPr>
              <a:t>C</a:t>
            </a:r>
            <a:r>
              <a:rPr lang="en-US" b="1" dirty="0"/>
              <a:t>linical </a:t>
            </a:r>
            <a:r>
              <a:rPr lang="en-US" b="1" dirty="0">
                <a:solidFill>
                  <a:schemeClr val="tx2"/>
                </a:solidFill>
              </a:rPr>
              <a:t>E</a:t>
            </a:r>
            <a:r>
              <a:rPr lang="en-US" b="1" dirty="0"/>
              <a:t>xperience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b="1" i="1" dirty="0">
                <a:solidFill>
                  <a:schemeClr val="tx2"/>
                </a:solidFill>
              </a:rPr>
              <a:t>University of Rochester VOICE</a:t>
            </a:r>
            <a:r>
              <a:rPr lang="en-US" b="1" dirty="0">
                <a:solidFill>
                  <a:schemeClr val="tx2"/>
                </a:solidFill>
              </a:rPr>
              <a:t/>
            </a:r>
            <a:br>
              <a:rPr lang="en-US" b="1" dirty="0">
                <a:solidFill>
                  <a:schemeClr val="tx2"/>
                </a:solidFill>
              </a:rPr>
            </a:br>
            <a:endParaRPr lang="en-US" i="1" dirty="0"/>
          </a:p>
        </p:txBody>
      </p:sp>
      <p:pic>
        <p:nvPicPr>
          <p:cNvPr id="4" name="Picture 3" descr="Promis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3" y="4096547"/>
            <a:ext cx="5903726" cy="862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8996" y="5622493"/>
            <a:ext cx="501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Every Patient, Every Clinic, Every Visit </a:t>
            </a:r>
          </a:p>
        </p:txBody>
      </p:sp>
    </p:spTree>
    <p:extLst>
      <p:ext uri="{BB962C8B-B14F-4D97-AF65-F5344CB8AC3E}">
        <p14:creationId xmlns:p14="http://schemas.microsoft.com/office/powerpoint/2010/main" val="3432973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155" y="2343921"/>
            <a:ext cx="418825" cy="41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5345"/>
          <a:stretch/>
        </p:blipFill>
        <p:spPr>
          <a:xfrm>
            <a:off x="6584799" y="4984132"/>
            <a:ext cx="1123259" cy="1016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8123" y="998202"/>
            <a:ext cx="8251031" cy="560785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UR VOICE</a:t>
            </a:r>
            <a:r>
              <a:rPr lang="en-US" sz="2700" b="1" dirty="0"/>
              <a:t>: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2700" b="1" dirty="0"/>
              <a:t>alidated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sz="2700" b="1" dirty="0"/>
              <a:t>utcomes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700" b="1" dirty="0"/>
              <a:t>n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700" b="1" dirty="0"/>
              <a:t>linical </a:t>
            </a:r>
            <a:r>
              <a:rPr lang="en-US" sz="2700" b="1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700" b="1" dirty="0"/>
              <a:t>xperience</a:t>
            </a:r>
            <a:br>
              <a:rPr lang="en-US" sz="2700" b="1" dirty="0"/>
            </a:br>
            <a:r>
              <a:rPr lang="en-US" sz="2700" b="1" dirty="0"/>
              <a:t>Putting it all together</a:t>
            </a:r>
            <a:endParaRPr lang="en-US" sz="2700" dirty="0"/>
          </a:p>
        </p:txBody>
      </p:sp>
      <p:sp>
        <p:nvSpPr>
          <p:cNvPr id="5" name="Rectangle 4"/>
          <p:cNvSpPr/>
          <p:nvPr/>
        </p:nvSpPr>
        <p:spPr>
          <a:xfrm>
            <a:off x="3164932" y="1872987"/>
            <a:ext cx="912155" cy="23718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13" dirty="0">
                <a:solidFill>
                  <a:srgbClr val="263B86"/>
                </a:solidFill>
                <a:latin typeface="Calibri" panose="020F0502020204030204"/>
              </a:rPr>
              <a:t>Scheduling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0258" y="2497836"/>
            <a:ext cx="967412" cy="52086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013" dirty="0">
                <a:solidFill>
                  <a:srgbClr val="263B86"/>
                </a:solidFill>
                <a:latin typeface="Calibri" panose="020F0502020204030204"/>
              </a:rPr>
              <a:t>Registration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1454" y="1517825"/>
            <a:ext cx="1555160" cy="190775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5740478" y="2678488"/>
            <a:ext cx="564326" cy="250664"/>
          </a:xfrm>
          <a:prstGeom prst="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50555" y="2381911"/>
            <a:ext cx="864872" cy="3400235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 dirty="0">
              <a:solidFill>
                <a:srgbClr val="263B86"/>
              </a:solidFill>
              <a:latin typeface="Calibri" panose="020F0502020204030204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4077088" y="3021868"/>
            <a:ext cx="2227717" cy="276707"/>
          </a:xfrm>
          <a:prstGeom prst="left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3487374" y="2149617"/>
            <a:ext cx="136726" cy="172302"/>
          </a:xfrm>
          <a:prstGeom prst="down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Left-Right Arrow 26"/>
          <p:cNvSpPr/>
          <p:nvPr/>
        </p:nvSpPr>
        <p:spPr>
          <a:xfrm>
            <a:off x="4077087" y="2688217"/>
            <a:ext cx="466551" cy="203462"/>
          </a:xfrm>
          <a:prstGeom prst="left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58746" y="2688216"/>
            <a:ext cx="8518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PROMIS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PRO</a:t>
            </a:r>
          </a:p>
          <a:p>
            <a:pPr algn="ctr" defTabSz="685800">
              <a:defRPr/>
            </a:pPr>
            <a:endParaRPr lang="en-US" sz="900" dirty="0">
              <a:solidFill>
                <a:srgbClr val="263B86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825" dirty="0">
                <a:solidFill>
                  <a:srgbClr val="263B86"/>
                </a:solidFill>
                <a:latin typeface="Calibri" panose="020F0502020204030204"/>
              </a:rPr>
              <a:t>Package Prep</a:t>
            </a:r>
          </a:p>
          <a:p>
            <a:pPr algn="ctr"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CORE</a:t>
            </a:r>
          </a:p>
          <a:p>
            <a:pPr algn="ctr" defTabSz="685800">
              <a:defRPr/>
            </a:pPr>
            <a:endParaRPr lang="en-US" sz="900" dirty="0">
              <a:solidFill>
                <a:srgbClr val="263B86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Modeling</a:t>
            </a:r>
          </a:p>
          <a:p>
            <a:pPr defTabSz="685800">
              <a:defRPr/>
            </a:pP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Left-Right Arrow 30"/>
          <p:cNvSpPr/>
          <p:nvPr/>
        </p:nvSpPr>
        <p:spPr>
          <a:xfrm>
            <a:off x="4075860" y="3984488"/>
            <a:ext cx="2142098" cy="244154"/>
          </a:xfrm>
          <a:prstGeom prst="left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UR Voice iPad Process v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77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4261" y="1631733"/>
            <a:ext cx="1329545" cy="16408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247" y="3633141"/>
            <a:ext cx="2041388" cy="12209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7059" y="3678425"/>
            <a:ext cx="1555766" cy="101332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3218876" y="393344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Interactive</a:t>
            </a:r>
          </a:p>
          <a:p>
            <a:pPr defTabSz="685800">
              <a:defRPr/>
            </a:pPr>
            <a:r>
              <a:rPr lang="en-US" sz="900" dirty="0">
                <a:solidFill>
                  <a:srgbClr val="263B86"/>
                </a:solidFill>
                <a:latin typeface="Calibri" panose="020F0502020204030204"/>
              </a:rPr>
              <a:t>Visualization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4070798" y="5318092"/>
            <a:ext cx="2751483" cy="244154"/>
          </a:xfrm>
          <a:prstGeom prst="left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9537" y="2107910"/>
            <a:ext cx="3930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HL7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7926" y="3707489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3112" y="5043093"/>
            <a:ext cx="19035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Epic Interconnect Server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4343" y="4017572"/>
            <a:ext cx="10807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</a:rPr>
              <a:t>Epic Hyperspace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24343" y="4948490"/>
            <a:ext cx="1144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Epic Chronicles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2830" y="5296558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dirty="0">
                <a:solidFill>
                  <a:srgbClr val="44546A"/>
                </a:solidFill>
                <a:latin typeface="Calibri" panose="020F0502020204030204"/>
              </a:rPr>
              <a:t>Integration</a:t>
            </a:r>
          </a:p>
        </p:txBody>
      </p:sp>
      <p:sp>
        <p:nvSpPr>
          <p:cNvPr id="30" name="Left-Right Arrow 29"/>
          <p:cNvSpPr/>
          <p:nvPr/>
        </p:nvSpPr>
        <p:spPr>
          <a:xfrm>
            <a:off x="2364398" y="3511064"/>
            <a:ext cx="719813" cy="244154"/>
          </a:xfrm>
          <a:prstGeom prst="leftRightArrow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34" y="3425578"/>
            <a:ext cx="1919942" cy="49019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67854" y="3115255"/>
            <a:ext cx="15945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Predictive Modeling</a:t>
            </a:r>
          </a:p>
        </p:txBody>
      </p:sp>
      <p:sp>
        <p:nvSpPr>
          <p:cNvPr id="14" name="Oval 13"/>
          <p:cNvSpPr/>
          <p:nvPr/>
        </p:nvSpPr>
        <p:spPr>
          <a:xfrm>
            <a:off x="-19828" y="2149617"/>
            <a:ext cx="2574456" cy="3897033"/>
          </a:xfrm>
          <a:prstGeom prst="ellipse">
            <a:avLst/>
          </a:prstGeom>
          <a:noFill/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18123" y="3949102"/>
            <a:ext cx="18143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Example:  Factors influencing the need for rehab stay after TJA (PROMIS PF scores, co-morbidities, pharma, prior surgery etc.)</a:t>
            </a:r>
          </a:p>
        </p:txBody>
      </p:sp>
    </p:spTree>
    <p:extLst>
      <p:ext uri="{BB962C8B-B14F-4D97-AF65-F5344CB8AC3E}">
        <p14:creationId xmlns:p14="http://schemas.microsoft.com/office/powerpoint/2010/main" val="177842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7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00" y="4454099"/>
            <a:ext cx="7821100" cy="2403901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F0B0593C-B51B-4383-A8BD-77D7447F6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068211"/>
              </p:ext>
            </p:extLst>
          </p:nvPr>
        </p:nvGraphicFramePr>
        <p:xfrm>
          <a:off x="306899" y="428404"/>
          <a:ext cx="8092034" cy="3680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723977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0E346C-B484-4B23-A06B-524F1182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52" y="663437"/>
            <a:ext cx="8235952" cy="57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1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51C2DD1-E613-436A-9642-81EA3C995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06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979F8F4-26EE-4C68-A779-5097DA48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1" y="0"/>
            <a:ext cx="7937500" cy="14859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92B611-8C31-474A-81CB-4504C5D53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90" y="1279424"/>
            <a:ext cx="8284683" cy="5372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50223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Link to paper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9742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1" y="1043676"/>
            <a:ext cx="1413742" cy="14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" y="8902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53250" y="987166"/>
            <a:ext cx="5420742" cy="246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 the Dates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Sunday, October 23 &amp;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Monday, October 24, 2016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(Following ISOQOL)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Radisson </a:t>
            </a:r>
            <a:r>
              <a:rPr lang="en-US" altLang="en-US" sz="2100" b="1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Blu</a:t>
            </a:r>
            <a:r>
              <a:rPr lang="en-US" altLang="en-US" sz="2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Hotel Scandinavia</a:t>
            </a:r>
            <a:endParaRPr lang="en-US" altLang="en-US" sz="27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21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COPENHAGEN, DENMARK </a:t>
            </a:r>
            <a:endParaRPr lang="en-US" altLang="en-US" sz="27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" y="12331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784999" y="3643498"/>
            <a:ext cx="6055416" cy="10387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PROMIS</a:t>
            </a:r>
            <a:r>
              <a:rPr lang="en-US" sz="2700" b="1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®</a:t>
            </a:r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Measuring Health Outcomes 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27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Around the World</a:t>
            </a: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75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92" y="5348632"/>
            <a:ext cx="1533111" cy="49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677229" y="5487087"/>
            <a:ext cx="5789543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 abstract and registration information available at</a:t>
            </a:r>
            <a:endParaRPr lang="en-US" altLang="en-US" sz="600" dirty="0"/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www.regonline.com/pho2016conference</a:t>
            </a:r>
            <a:endParaRPr lang="en-US" altLang="en-US" sz="135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E05491-A370-48F2-8140-1AF7A66D3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3" y="4720066"/>
            <a:ext cx="2800089" cy="21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7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extLst/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3400" y="4038600"/>
            <a:ext cx="80772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-28575"/>
            <a:ext cx="7924800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Arial"/>
              </a:rPr>
              <a:t>Common Resource To Advance Patient-Centered Outcomes</a:t>
            </a:r>
          </a:p>
        </p:txBody>
      </p:sp>
      <p:sp>
        <p:nvSpPr>
          <p:cNvPr id="116743" name="TextBox 6"/>
          <p:cNvSpPr txBox="1">
            <a:spLocks noChangeArrowheads="1"/>
          </p:cNvSpPr>
          <p:nvPr/>
        </p:nvSpPr>
        <p:spPr bwMode="auto">
          <a:xfrm>
            <a:off x="914400" y="5181600"/>
            <a:ext cx="2667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Patient Centered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Cross Sectional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Cognitive testing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cs typeface="Arial" pitchFamily="34" charset="0"/>
              </a:rPr>
              <a:t>Focus groups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33400" y="4495800"/>
            <a:ext cx="4876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733800" y="3505200"/>
            <a:ext cx="4876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2" name="TextBox 9"/>
          <p:cNvSpPr txBox="1">
            <a:spLocks noChangeArrowheads="1"/>
          </p:cNvSpPr>
          <p:nvPr/>
        </p:nvSpPr>
        <p:spPr bwMode="auto">
          <a:xfrm>
            <a:off x="609600" y="4038600"/>
            <a:ext cx="5900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>
                <a:solidFill>
                  <a:prstClr val="black"/>
                </a:solidFill>
                <a:latin typeface="Arial"/>
              </a:rPr>
              <a:t>Psychometrically focused testing</a:t>
            </a:r>
          </a:p>
        </p:txBody>
      </p:sp>
      <p:sp>
        <p:nvSpPr>
          <p:cNvPr id="125963" name="TextBox 10"/>
          <p:cNvSpPr txBox="1">
            <a:spLocks noChangeArrowheads="1"/>
          </p:cNvSpPr>
          <p:nvPr/>
        </p:nvSpPr>
        <p:spPr bwMode="auto">
          <a:xfrm>
            <a:off x="4495800" y="3505200"/>
            <a:ext cx="452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>
                <a:solidFill>
                  <a:prstClr val="black"/>
                </a:solidFill>
                <a:latin typeface="Arial"/>
              </a:rPr>
              <a:t>Clinically focused testing</a:t>
            </a:r>
          </a:p>
        </p:txBody>
      </p:sp>
      <p:sp>
        <p:nvSpPr>
          <p:cNvPr id="116748" name="TextBox 11"/>
          <p:cNvSpPr txBox="1">
            <a:spLocks noChangeArrowheads="1"/>
          </p:cNvSpPr>
          <p:nvPr/>
        </p:nvSpPr>
        <p:spPr bwMode="auto">
          <a:xfrm>
            <a:off x="22098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5965" name="TextBox 16"/>
          <p:cNvSpPr txBox="1">
            <a:spLocks noChangeArrowheads="1"/>
          </p:cNvSpPr>
          <p:nvPr/>
        </p:nvSpPr>
        <p:spPr bwMode="auto">
          <a:xfrm>
            <a:off x="3782218" y="5596820"/>
            <a:ext cx="254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Fully develop domain</a:t>
            </a:r>
          </a:p>
        </p:txBody>
      </p:sp>
      <p:sp>
        <p:nvSpPr>
          <p:cNvPr id="125966" name="TextBox 17"/>
          <p:cNvSpPr txBox="1">
            <a:spLocks noChangeArrowheads="1"/>
          </p:cNvSpPr>
          <p:nvPr/>
        </p:nvSpPr>
        <p:spPr bwMode="auto">
          <a:xfrm>
            <a:off x="2740818" y="2037606"/>
            <a:ext cx="208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Fully test domain</a:t>
            </a:r>
          </a:p>
        </p:txBody>
      </p:sp>
      <p:sp>
        <p:nvSpPr>
          <p:cNvPr id="125967" name="TextBox 6"/>
          <p:cNvSpPr txBox="1">
            <a:spLocks noChangeArrowheads="1"/>
          </p:cNvSpPr>
          <p:nvPr/>
        </p:nvSpPr>
        <p:spPr bwMode="auto">
          <a:xfrm>
            <a:off x="5816600" y="1068388"/>
            <a:ext cx="3022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Patient Centered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Longitudinal-quantitative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NIH studies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PCORI funded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Industry studies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National surveys</a:t>
            </a:r>
          </a:p>
          <a:p>
            <a:pPr lvl="1"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Clinical care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</a:rPr>
              <a:t>Web based follow-up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560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7-01-04 at 1.18.55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70" t="1" r="-14376" b="-62294"/>
          <a:stretch/>
        </p:blipFill>
        <p:spPr>
          <a:xfrm>
            <a:off x="0" y="1600200"/>
            <a:ext cx="9622118" cy="5138271"/>
          </a:xfrm>
        </p:spPr>
      </p:pic>
    </p:spTree>
    <p:extLst>
      <p:ext uri="{BB962C8B-B14F-4D97-AF65-F5344CB8AC3E}">
        <p14:creationId xmlns:p14="http://schemas.microsoft.com/office/powerpoint/2010/main" val="3459813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5410200"/>
          </a:xfrm>
        </p:spPr>
        <p:txBody>
          <a:bodyPr>
            <a:normAutofit/>
          </a:bodyPr>
          <a:lstStyle/>
          <a:p>
            <a:r>
              <a:rPr lang="en-US" sz="3600" dirty="0"/>
              <a:t>At a national level, study and validate child Patient Reported Outcomes (</a:t>
            </a:r>
            <a:r>
              <a:rPr lang="en-US" sz="3600" dirty="0" err="1"/>
              <a:t>cPROs</a:t>
            </a:r>
            <a:r>
              <a:rPr lang="en-US" sz="3600" dirty="0"/>
              <a:t>) with nationally-derived pediatric standards (i.e. PROMIS measures)</a:t>
            </a:r>
          </a:p>
          <a:p>
            <a:r>
              <a:rPr lang="en-US" sz="3600" dirty="0"/>
              <a:t>Occur in a variety of chronic pediatric diseases/conditions in a variety of clinical settings</a:t>
            </a:r>
          </a:p>
          <a:p>
            <a:r>
              <a:rPr lang="en-US" sz="3600" dirty="0"/>
              <a:t>Help understand the impact of </a:t>
            </a:r>
            <a:r>
              <a:rPr lang="en-US" sz="3600" dirty="0" err="1"/>
              <a:t>ecosocial</a:t>
            </a:r>
            <a:r>
              <a:rPr lang="en-US" sz="3600" dirty="0"/>
              <a:t> and psychosocial factors as environmental stressors</a:t>
            </a:r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endParaRPr lang="en-US" dirty="0"/>
          </a:p>
        </p:txBody>
      </p:sp>
      <p:pic>
        <p:nvPicPr>
          <p:cNvPr id="5" name="Content Placeholder 3" descr="Screen Shot 2017-01-04 at 1.18.5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70" t="1" r="-14376" b="-62294"/>
          <a:stretch/>
        </p:blipFill>
        <p:spPr>
          <a:xfrm>
            <a:off x="457200" y="245533"/>
            <a:ext cx="2202748" cy="11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8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737875-D4D5-4603-8E3E-2D87B289C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"/>
            <a:ext cx="9144000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02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72038" y="6667563"/>
            <a:ext cx="8308976" cy="15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75" dirty="0">
                <a:solidFill>
                  <a:srgbClr val="2F2E2E"/>
                </a:solidFill>
                <a:latin typeface="avenir-lt-w01_35-light1475496"/>
                <a:cs typeface="Arial" panose="020B0604020202020204" pitchFamily="34" charset="0"/>
              </a:rPr>
              <a:t>NU=Northwestern University</a:t>
            </a:r>
            <a:r>
              <a:rPr lang="en-US" altLang="en-US" sz="5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en-US" sz="975" dirty="0">
                <a:solidFill>
                  <a:srgbClr val="2F2E2E"/>
                </a:solidFill>
                <a:latin typeface="avenir-lt-w01_35-light1475496"/>
                <a:cs typeface="Arial" panose="020B0604020202020204" pitchFamily="34" charset="0"/>
              </a:rPr>
              <a:t>MCW=Medical College Wisconsin</a:t>
            </a:r>
            <a:r>
              <a:rPr lang="en-US" altLang="en-US" sz="5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975" dirty="0">
                <a:solidFill>
                  <a:srgbClr val="2F2E2E"/>
                </a:solidFill>
                <a:latin typeface="avenir-lt-w01_35-light1475496"/>
                <a:cs typeface="Arial" panose="020B0604020202020204" pitchFamily="34" charset="0"/>
              </a:rPr>
              <a:t>Duke=Duke University</a:t>
            </a:r>
            <a:r>
              <a:rPr lang="en-US" altLang="en-US" sz="52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en-US" sz="975" dirty="0">
                <a:solidFill>
                  <a:srgbClr val="2F2E2E"/>
                </a:solidFill>
                <a:latin typeface="avenir-lt-w01_35-light1475496"/>
                <a:cs typeface="Arial" panose="020B0604020202020204" pitchFamily="34" charset="0"/>
              </a:rPr>
              <a:t>CHOP=Children's Hospital of Philadelphia</a:t>
            </a:r>
            <a:endParaRPr lang="en-US" altLang="en-US" sz="525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724237"/>
              </p:ext>
            </p:extLst>
          </p:nvPr>
        </p:nvGraphicFramePr>
        <p:xfrm>
          <a:off x="123823" y="75259"/>
          <a:ext cx="8925580" cy="6551909"/>
        </p:xfrm>
        <a:graphic>
          <a:graphicData uri="http://schemas.openxmlformats.org/drawingml/2006/table">
            <a:tbl>
              <a:tblPr/>
              <a:tblGrid>
                <a:gridCol w="8925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9255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PROMIS Pediatric Measure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Atopic Dermatitis (Eczema)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Asthma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Type 1 Diabetes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Sickle Cell Disease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Rheumatic Disease (JIA, SLE)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IBD Crohn's / UC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Chronic Kidney Disease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>
                          <a:effectLst/>
                        </a:rPr>
                        <a:t>Cancer (Active)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dirty="0">
                          <a:effectLst/>
                        </a:rPr>
                        <a:t>Cancer (Survivors)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3"/>
                        </a:rPr>
                        <a:t>Asthma Impact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4"/>
                        </a:rPr>
                        <a:t>Global Health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MCW*,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MCW*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MCW*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CHOP*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5"/>
                        </a:rPr>
                        <a:t>Anxiety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6"/>
                        </a:rPr>
                        <a:t>Depression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7"/>
                        </a:rPr>
                        <a:t>Positive Affect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8"/>
                        </a:rPr>
                        <a:t>Life Satisfaction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9"/>
                        </a:rPr>
                        <a:t>Meaning &amp; Purpose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498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0"/>
                        </a:rPr>
                        <a:t>Psychological Stress Experiences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1"/>
                        </a:rPr>
                        <a:t>Physical Stress Experiences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2"/>
                        </a:rPr>
                        <a:t>Pain Interference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CHOP, 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3"/>
                        </a:rPr>
                        <a:t>Pain Behavior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Pain Quality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Pain Intensity*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4"/>
                        </a:rPr>
                        <a:t>Fatigue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CHOP, 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Family Relationships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5"/>
                        </a:rPr>
                        <a:t>Peer Relationships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Physical Functioning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6"/>
                        </a:rPr>
                        <a:t>Physical Activity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MCW, 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 dirty="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Duke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solidFill>
                            <a:srgbClr val="428BCA"/>
                          </a:solidFill>
                          <a:effectLst/>
                          <a:hlinkClick r:id="rId17"/>
                        </a:rPr>
                        <a:t>Strength Impact</a:t>
                      </a:r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MCW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833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Itch (developing)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342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Sleep Disturbance (new)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dirty="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7939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Stigma (new)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NU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000">
                        <a:effectLst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3327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venir-lt-w01_35-light1475496"/>
                        </a:rPr>
                        <a:t>IBD GI Symptoms (new)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dirty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>
                          <a:solidFill>
                            <a:srgbClr val="000000"/>
                          </a:solidFill>
                          <a:effectLst/>
                          <a:latin typeface="avenir-lt-w01_35-light1475496"/>
                        </a:rPr>
                        <a:t>CHOP</a:t>
                      </a: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0" i="0" dirty="0">
                        <a:solidFill>
                          <a:srgbClr val="000000"/>
                        </a:solidFill>
                        <a:effectLst/>
                        <a:latin typeface="avenir-lt-w01_35-light1475496"/>
                      </a:endParaRPr>
                    </a:p>
                  </a:txBody>
                  <a:tcPr marL="6389" marR="6389" marT="6389" marB="63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10952" marR="10952" marT="5476" marB="5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3823" y="6627168"/>
            <a:ext cx="20798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*1 item measure</a:t>
            </a:r>
          </a:p>
        </p:txBody>
      </p:sp>
    </p:spTree>
    <p:extLst>
      <p:ext uri="{BB962C8B-B14F-4D97-AF65-F5344CB8AC3E}">
        <p14:creationId xmlns:p14="http://schemas.microsoft.com/office/powerpoint/2010/main" val="1525275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1D9A11-699D-4FB7-9C48-9F10CB80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7" y="139700"/>
            <a:ext cx="8377486" cy="586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4523CC-989D-4691-913E-477EDC200293}"/>
              </a:ext>
            </a:extLst>
          </p:cNvPr>
          <p:cNvSpPr/>
          <p:nvPr/>
        </p:nvSpPr>
        <p:spPr>
          <a:xfrm>
            <a:off x="383258" y="6007100"/>
            <a:ext cx="8377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https://zoom.us/recording/play/vmOQRvpme26mmT9LUWJW4Qa3tY_uc0-oXjaM98tpq-jZnNSdwPXSprBKjJQ379wD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455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534"/>
            <a:ext cx="7886700" cy="1325563"/>
          </a:xfrm>
        </p:spPr>
        <p:txBody>
          <a:bodyPr>
            <a:normAutofit/>
          </a:bodyPr>
          <a:lstStyle/>
          <a:p>
            <a:pPr algn="ctr" defTabSz="457200"/>
            <a:r>
              <a:rPr lang="en-US" sz="4400" dirty="0"/>
              <a:t>PROMIS &amp; FDA Qualification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33400" y="1640323"/>
            <a:ext cx="8267700" cy="4625011"/>
          </a:xfrm>
        </p:spPr>
        <p:txBody>
          <a:bodyPr>
            <a:normAutofit/>
          </a:bodyPr>
          <a:lstStyle/>
          <a:p>
            <a:r>
              <a:rPr lang="en-US" sz="3200" b="1" dirty="0"/>
              <a:t>Fatigue</a:t>
            </a:r>
          </a:p>
          <a:p>
            <a:pPr lvl="1"/>
            <a:r>
              <a:rPr lang="en-US" sz="1900" dirty="0"/>
              <a:t>Adult rheumatoid arthritis (RA)</a:t>
            </a:r>
            <a:endParaRPr lang="en-US" sz="1700" dirty="0"/>
          </a:p>
          <a:p>
            <a:pPr lvl="1"/>
            <a:r>
              <a:rPr lang="en-US" sz="1900" dirty="0"/>
              <a:t>Adult ME/CFS</a:t>
            </a:r>
            <a:endParaRPr lang="en-US" sz="1700" dirty="0"/>
          </a:p>
          <a:p>
            <a:pPr lvl="1"/>
            <a:r>
              <a:rPr lang="en-US" sz="1900" dirty="0"/>
              <a:t>Pediatric chronic kidney disease (CKD)</a:t>
            </a:r>
            <a:endParaRPr lang="en-US" sz="1900" u="sng" dirty="0"/>
          </a:p>
          <a:p>
            <a:pPr marL="685800" lvl="2" indent="0">
              <a:buNone/>
            </a:pPr>
            <a:endParaRPr lang="en-US" sz="1800" b="1" u="sng" dirty="0"/>
          </a:p>
          <a:p>
            <a:r>
              <a:rPr lang="en-US" sz="3200" b="1" dirty="0"/>
              <a:t>Pain</a:t>
            </a:r>
          </a:p>
          <a:p>
            <a:pPr lvl="1"/>
            <a:r>
              <a:rPr lang="en-US" sz="1900" dirty="0"/>
              <a:t>Pediatric Crohn’s disease: Pain Interference</a:t>
            </a:r>
            <a:endParaRPr lang="en-US" sz="1900" u="sng" dirty="0"/>
          </a:p>
          <a:p>
            <a:pPr marL="685800" lvl="2" indent="0">
              <a:buNone/>
            </a:pPr>
            <a:endParaRPr lang="en-US" sz="1800" b="1" u="sng" dirty="0"/>
          </a:p>
          <a:p>
            <a:r>
              <a:rPr lang="en-US" sz="3200" b="1" dirty="0"/>
              <a:t>Physical Function (adult)</a:t>
            </a:r>
          </a:p>
          <a:p>
            <a:pPr lvl="1"/>
            <a:r>
              <a:rPr lang="en-US" sz="1900" dirty="0"/>
              <a:t>Sarcopenia</a:t>
            </a:r>
          </a:p>
          <a:p>
            <a:pPr lvl="1"/>
            <a:r>
              <a:rPr lang="en-US" sz="1900" dirty="0"/>
              <a:t>RA (future)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07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C4B32C-0AB3-49BD-8684-47D654EE9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" y="0"/>
            <a:ext cx="9072880" cy="447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B3A0688-0890-45D9-BE03-D0965774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8800"/>
            <a:ext cx="9144000" cy="19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1435C9-44DD-4B75-BB9D-433BE9D11FC9}"/>
              </a:ext>
            </a:extLst>
          </p:cNvPr>
          <p:cNvSpPr/>
          <p:nvPr/>
        </p:nvSpPr>
        <p:spPr>
          <a:xfrm>
            <a:off x="1507067" y="2683934"/>
            <a:ext cx="5867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sz="2800" b="1" i="1" dirty="0">
                <a:latin typeface="Arial (Headings)"/>
              </a:rPr>
              <a:t>                  DOMAIN</a:t>
            </a:r>
            <a:r>
              <a:rPr lang="en-US" sz="3200" b="1" i="1" dirty="0">
                <a:latin typeface="Arial (Headings)"/>
              </a:rPr>
              <a:t> </a:t>
            </a:r>
          </a:p>
          <a:p>
            <a:pPr>
              <a:buFont typeface="Arial" pitchFamily="34" charset="0"/>
              <a:buNone/>
              <a:defRPr/>
            </a:pPr>
            <a:r>
              <a:rPr lang="en-US" b="1" i="1" dirty="0">
                <a:latin typeface="Arial (Headings)"/>
              </a:rPr>
              <a:t>                 (universally relevant-agnostic)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3600" b="1" i="1" dirty="0">
                <a:latin typeface="Arial (Headings)"/>
              </a:rPr>
              <a:t>		   </a:t>
            </a:r>
            <a:r>
              <a:rPr lang="en-US" sz="2400" b="1" i="1" dirty="0">
                <a:latin typeface="Arial (Headings)"/>
              </a:rPr>
              <a:t>vs.</a:t>
            </a:r>
            <a:r>
              <a:rPr lang="en-US" sz="3200" b="1" i="1" dirty="0">
                <a:latin typeface="Arial (Headings)"/>
              </a:rPr>
              <a:t> </a:t>
            </a:r>
          </a:p>
          <a:p>
            <a:pPr>
              <a:buFont typeface="Arial" pitchFamily="34" charset="0"/>
              <a:buNone/>
              <a:defRPr/>
            </a:pPr>
            <a:r>
              <a:rPr lang="en-US" sz="2800" b="1" i="1" dirty="0">
                <a:latin typeface="Arial (Headings)"/>
              </a:rPr>
              <a:t>                 DISEASE </a:t>
            </a:r>
          </a:p>
          <a:p>
            <a:pPr>
              <a:buFont typeface="Arial" pitchFamily="34" charset="0"/>
              <a:buNone/>
              <a:defRPr/>
            </a:pPr>
            <a:r>
              <a:rPr lang="en-US" b="1" i="1" dirty="0">
                <a:latin typeface="Arial (Headings)"/>
              </a:rPr>
              <a:t>                          (attributable</a:t>
            </a:r>
            <a:r>
              <a:rPr lang="en-US" b="1" dirty="0">
                <a:latin typeface="Arial (Headings)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99C219-FE1A-4357-A3E5-DE354E5AE074}"/>
              </a:ext>
            </a:extLst>
          </p:cNvPr>
          <p:cNvSpPr/>
          <p:nvPr/>
        </p:nvSpPr>
        <p:spPr>
          <a:xfrm>
            <a:off x="529167" y="1116168"/>
            <a:ext cx="7823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latin typeface="Arial (Headings)" charset="0"/>
                <a:ea typeface="Arial (Headings)" charset="0"/>
                <a:cs typeface="Arial (Headings)" charset="0"/>
              </a:rPr>
              <a:t>Conceptualizing Health &amp; Disease:</a:t>
            </a:r>
            <a:br>
              <a:rPr lang="en-US" altLang="en-US" sz="3200" b="1" dirty="0">
                <a:latin typeface="Arial (Headings)" charset="0"/>
                <a:ea typeface="Arial (Headings)" charset="0"/>
                <a:cs typeface="Arial (Headings)" charset="0"/>
              </a:rPr>
            </a:br>
            <a:r>
              <a:rPr lang="en-US" altLang="en-US" sz="2400" b="1" dirty="0">
                <a:latin typeface="Arial (Headings)" charset="0"/>
                <a:ea typeface="Arial (Headings)" charset="0"/>
                <a:cs typeface="Arial (Headings)" charset="0"/>
              </a:rPr>
              <a:t> </a:t>
            </a:r>
            <a:r>
              <a:rPr lang="en-US" altLang="en-US" sz="2400" b="1" i="1" dirty="0">
                <a:latin typeface="Arial (Headings)" charset="0"/>
                <a:ea typeface="Arial (Headings)" charset="0"/>
                <a:cs typeface="Arial (Headings)" charset="0"/>
              </a:rPr>
              <a:t>Different approaches to multi-morbidity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506321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6934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50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Goals of ECHO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82000" cy="50292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Understand effects of early environmental exposures on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child health and development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Understood by observation (&amp; intervention)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conception to age 5 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Environmental exposures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 society to biology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Chemicals in our neighborhoods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Social networks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Behavior—sleep, diet, etc.</a:t>
            </a:r>
          </a:p>
          <a:p>
            <a:pPr lvl="2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Biology—epigenetics, microbiota, etc.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Child health and development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High-impact conditions: 4 focus areas</a:t>
            </a:r>
          </a:p>
          <a:p>
            <a:pPr lvl="3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Pre/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/post-natal outcomes</a:t>
            </a:r>
          </a:p>
          <a:p>
            <a:pPr lvl="3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Upper and lower airway</a:t>
            </a:r>
          </a:p>
          <a:p>
            <a:pPr lvl="3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Obesity</a:t>
            </a:r>
          </a:p>
          <a:p>
            <a:pPr lvl="3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Neurodevelopment</a:t>
            </a:r>
          </a:p>
        </p:txBody>
      </p:sp>
    </p:spTree>
    <p:extLst>
      <p:ext uri="{BB962C8B-B14F-4D97-AF65-F5344CB8AC3E}">
        <p14:creationId xmlns:p14="http://schemas.microsoft.com/office/powerpoint/2010/main" val="40485378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F6CF79-0AD4-4D63-8DCD-0F48AB35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"/>
            <a:ext cx="9144000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0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Positive Health Differs from “Quality of Life”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2226469"/>
            <a:ext cx="8487508" cy="3337252"/>
          </a:xfrm>
        </p:spPr>
        <p:txBody>
          <a:bodyPr>
            <a:normAutofit/>
          </a:bodyPr>
          <a:lstStyle/>
          <a:p>
            <a:r>
              <a:rPr lang="en-US" sz="2400" dirty="0"/>
              <a:t>Quality of life (QoL) measures primarily focus on </a:t>
            </a:r>
          </a:p>
          <a:p>
            <a:pPr marL="342900" lvl="1" indent="0">
              <a:buNone/>
            </a:pPr>
            <a:endParaRPr lang="en-US" sz="600" i="1" dirty="0"/>
          </a:p>
          <a:p>
            <a:pPr marL="342900" lvl="1" indent="0">
              <a:buNone/>
            </a:pPr>
            <a:r>
              <a:rPr lang="en-US" sz="2400" i="1" dirty="0"/>
              <a:t>	symptom burden and “problems” associated with </a:t>
            </a:r>
          </a:p>
          <a:p>
            <a:pPr marL="342900" lvl="1" indent="0">
              <a:buNone/>
            </a:pPr>
            <a:r>
              <a:rPr lang="en-US" sz="2400" i="1" dirty="0"/>
              <a:t>	physical, emotional, and social functioning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By contrast, Positive Health focuses on </a:t>
            </a:r>
          </a:p>
          <a:p>
            <a:endParaRPr lang="en-US" sz="600" dirty="0"/>
          </a:p>
          <a:p>
            <a:pPr marL="0" indent="0">
              <a:buNone/>
            </a:pPr>
            <a:r>
              <a:rPr lang="en-US" sz="2400" i="1" dirty="0"/>
              <a:t>	strengths or health assets … “well-being”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9287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Positive Health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1" y="1982757"/>
            <a:ext cx="8487508" cy="2886258"/>
          </a:xfrm>
        </p:spPr>
        <p:txBody>
          <a:bodyPr>
            <a:normAutofit/>
          </a:bodyPr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/>
              <a:t>Health as a spectrum, with health resources that are </a:t>
            </a:r>
            <a:r>
              <a:rPr lang="en-US" sz="2400" b="1" dirty="0"/>
              <a:t>challenges</a:t>
            </a:r>
            <a:r>
              <a:rPr lang="en-US" sz="2400" dirty="0"/>
              <a:t> (-) or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/>
              <a:t>strengths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(+).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215334" y="3604553"/>
            <a:ext cx="8760224" cy="169400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7691" y="4149160"/>
            <a:ext cx="1856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66195"/>
                </a:solidFill>
              </a:rPr>
              <a:t>Challenges</a:t>
            </a:r>
            <a:endParaRPr lang="en-US" sz="2800" dirty="0">
              <a:solidFill>
                <a:srgbClr val="36619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4682" y="4149160"/>
            <a:ext cx="1604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66195"/>
                </a:solidFill>
              </a:rPr>
              <a:t>Strengths</a:t>
            </a:r>
            <a:endParaRPr lang="en-US" sz="2800" dirty="0">
              <a:solidFill>
                <a:srgbClr val="36619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5293" y="4189945"/>
            <a:ext cx="2760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Health Resources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397" y="4528414"/>
            <a:ext cx="2834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Disorders, illness, impairments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7798" y="4528414"/>
            <a:ext cx="714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Assets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650" y="3310128"/>
            <a:ext cx="655171" cy="694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606" y="3304064"/>
            <a:ext cx="670485" cy="6704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780" y="3317779"/>
            <a:ext cx="653087" cy="6530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4796" y="3289066"/>
            <a:ext cx="702836" cy="705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6006" t="37412" r="71228" b="37218"/>
          <a:stretch/>
        </p:blipFill>
        <p:spPr>
          <a:xfrm>
            <a:off x="4253706" y="4928562"/>
            <a:ext cx="755617" cy="791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0729" y="4930561"/>
            <a:ext cx="717310" cy="7173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106" y="4898742"/>
            <a:ext cx="736692" cy="7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61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751143"/>
            <a:ext cx="9040368" cy="48524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258584-0314-4B02-9E07-2A621D9BDB85}"/>
              </a:ext>
            </a:extLst>
          </p:cNvPr>
          <p:cNvSpPr/>
          <p:nvPr/>
        </p:nvSpPr>
        <p:spPr>
          <a:xfrm>
            <a:off x="241808" y="5842337"/>
            <a:ext cx="88493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HelveticaNeueLTStd-MdCn"/>
                <a:hlinkClick r:id="rId4"/>
              </a:rPr>
              <a:t>Advancing the Science of Children's Positive Health in the National Institutes of Health Environmental Influences on Child Health Outcomes (ECHO) Research Program </a:t>
            </a:r>
            <a:endParaRPr lang="en-US" sz="1400" b="1" i="1" dirty="0">
              <a:latin typeface="HelveticaNeueLTStd-MdCn"/>
            </a:endParaRPr>
          </a:p>
          <a:p>
            <a:endParaRPr lang="en-US" sz="1400" dirty="0">
              <a:latin typeface="HelveticaNeueLTStd-MdCn"/>
            </a:endParaRPr>
          </a:p>
          <a:p>
            <a:pPr algn="ctr"/>
            <a:r>
              <a:rPr lang="en-US" dirty="0">
                <a:latin typeface="HelveticaNeueLTStd-MdCn"/>
              </a:rPr>
              <a:t>Journal of Pediatrics vol. 196, p. 298-300;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16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66875" y="1560755"/>
            <a:ext cx="2347814" cy="6366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876990" y="1561832"/>
            <a:ext cx="2238165" cy="5912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523" y="39078"/>
            <a:ext cx="7774980" cy="857250"/>
          </a:xfrm>
        </p:spPr>
        <p:txBody>
          <a:bodyPr>
            <a:no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+mn-lt"/>
              </a:rPr>
              <a:t>NIAMS Clinical Research/Trial Opportunities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178445" y="773472"/>
            <a:ext cx="3083110" cy="1533649"/>
            <a:chOff x="2877499" y="1448700"/>
            <a:chExt cx="3543300" cy="154962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42" name="Isosceles Triangle 41"/>
            <p:cNvSpPr/>
            <p:nvPr/>
          </p:nvSpPr>
          <p:spPr>
            <a:xfrm>
              <a:off x="2985887" y="1448700"/>
              <a:ext cx="3326523" cy="1549626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77499" y="1875278"/>
              <a:ext cx="3543300" cy="1088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Clinical Trial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Implementation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(U01)                                                            PAR-18-594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44960" y="3963047"/>
            <a:ext cx="3101375" cy="1583486"/>
            <a:chOff x="5573395" y="5258208"/>
            <a:chExt cx="3326523" cy="154962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28" name="Isosceles Triangle 27"/>
            <p:cNvSpPr/>
            <p:nvPr/>
          </p:nvSpPr>
          <p:spPr>
            <a:xfrm>
              <a:off x="5573395" y="5258208"/>
              <a:ext cx="3326523" cy="1549626"/>
            </a:xfrm>
            <a:prstGeom prst="triangl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205626" y="5712885"/>
              <a:ext cx="2104098" cy="1093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Clinical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Observational Studies (R01)    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 PAR-18-597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69168" y="3997304"/>
            <a:ext cx="2839289" cy="1562404"/>
            <a:chOff x="179509" y="5211723"/>
            <a:chExt cx="3346515" cy="163495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29" name="Isosceles Triangle 28"/>
            <p:cNvSpPr/>
            <p:nvPr/>
          </p:nvSpPr>
          <p:spPr>
            <a:xfrm>
              <a:off x="179509" y="5211723"/>
              <a:ext cx="3346515" cy="1621163"/>
            </a:xfrm>
            <a:prstGeom prst="triangl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38598" y="5719437"/>
              <a:ext cx="2004828" cy="1127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Exploratory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Clinical Trials (R21)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PAR-18-595</a:t>
              </a:r>
            </a:p>
          </p:txBody>
        </p:sp>
      </p:grpSp>
      <p:sp>
        <p:nvSpPr>
          <p:cNvPr id="45" name="Right Arrow 44"/>
          <p:cNvSpPr/>
          <p:nvPr/>
        </p:nvSpPr>
        <p:spPr>
          <a:xfrm rot="16200000">
            <a:off x="-2191468" y="3288992"/>
            <a:ext cx="5397910" cy="334092"/>
          </a:xfrm>
          <a:prstGeom prst="rightArrow">
            <a:avLst/>
          </a:prstGeom>
          <a:gradFill flip="none" rotWithShape="1">
            <a:gsLst>
              <a:gs pos="24000">
                <a:schemeClr val="accent1">
                  <a:shade val="30000"/>
                  <a:satMod val="115000"/>
                </a:schemeClr>
              </a:gs>
              <a:gs pos="6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793509" y="5635343"/>
            <a:ext cx="15957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Early </a:t>
            </a:r>
          </a:p>
          <a:p>
            <a:r>
              <a:rPr lang="en-US" sz="1350" b="1" dirty="0"/>
              <a:t>Development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3218" y="865525"/>
            <a:ext cx="13435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Implementation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6464" y="6347497"/>
            <a:ext cx="629738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NIAMS Clinical Research Webpage</a:t>
            </a:r>
            <a:endParaRPr lang="en-US" sz="1350" dirty="0"/>
          </a:p>
        </p:txBody>
      </p:sp>
      <p:grpSp>
        <p:nvGrpSpPr>
          <p:cNvPr id="9" name="Group 8"/>
          <p:cNvGrpSpPr/>
          <p:nvPr/>
        </p:nvGrpSpPr>
        <p:grpSpPr>
          <a:xfrm>
            <a:off x="6964628" y="2211715"/>
            <a:ext cx="1954142" cy="1249194"/>
            <a:chOff x="9228641" y="1212811"/>
            <a:chExt cx="2031182" cy="1446632"/>
          </a:xfrm>
        </p:grpSpPr>
        <p:sp>
          <p:nvSpPr>
            <p:cNvPr id="8" name="Oval 7"/>
            <p:cNvSpPr/>
            <p:nvPr/>
          </p:nvSpPr>
          <p:spPr>
            <a:xfrm>
              <a:off x="9325292" y="1212811"/>
              <a:ext cx="1814888" cy="1446632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25" name="TextBox 14"/>
            <p:cNvSpPr txBox="1"/>
            <p:nvPr/>
          </p:nvSpPr>
          <p:spPr>
            <a:xfrm>
              <a:off x="9228641" y="1496208"/>
              <a:ext cx="2031182" cy="106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Mechanistic Trials </a:t>
              </a:r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(Parent R01/R21)</a:t>
              </a:r>
              <a:endParaRPr lang="en-US" sz="1350" dirty="0"/>
            </a:p>
            <a:p>
              <a:pPr algn="ctr"/>
              <a:r>
                <a:rPr lang="en-US" sz="1350" b="1" dirty="0">
                  <a:solidFill>
                    <a:schemeClr val="bg1"/>
                  </a:solidFill>
                </a:rPr>
                <a:t>PA-18-345                      PA-18-344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91614" y="2135815"/>
            <a:ext cx="1991235" cy="1343947"/>
            <a:chOff x="8913275" y="-238739"/>
            <a:chExt cx="1832652" cy="1513735"/>
          </a:xfrm>
        </p:grpSpPr>
        <p:sp>
          <p:nvSpPr>
            <p:cNvPr id="48" name="Oval 47"/>
            <p:cNvSpPr/>
            <p:nvPr/>
          </p:nvSpPr>
          <p:spPr>
            <a:xfrm>
              <a:off x="8913275" y="-238739"/>
              <a:ext cx="1814888" cy="1446632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14"/>
            <p:cNvSpPr txBox="1"/>
            <p:nvPr/>
          </p:nvSpPr>
          <p:spPr>
            <a:xfrm>
              <a:off x="8925088" y="-55489"/>
              <a:ext cx="1820839" cy="1330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Ancillary Mechanistic Studies to Ongoing Clinical Projects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(R01 CT Not Allowed)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RFA-AR-19-006</a:t>
              </a:r>
            </a:p>
            <a:p>
              <a:pPr algn="ctr"/>
              <a:endParaRPr lang="en-US" sz="1200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 flipH="1">
            <a:off x="4715157" y="3275100"/>
            <a:ext cx="2616960" cy="17111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84284" y="3405536"/>
            <a:ext cx="399586" cy="1441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775066" y="4217662"/>
            <a:ext cx="985396" cy="8075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15748" y="3453265"/>
            <a:ext cx="1891283" cy="1393927"/>
            <a:chOff x="8913275" y="-238739"/>
            <a:chExt cx="1843974" cy="1545076"/>
          </a:xfrm>
        </p:grpSpPr>
        <p:sp>
          <p:nvSpPr>
            <p:cNvPr id="38" name="Oval 37"/>
            <p:cNvSpPr/>
            <p:nvPr/>
          </p:nvSpPr>
          <p:spPr>
            <a:xfrm>
              <a:off x="8913275" y="-238739"/>
              <a:ext cx="1814888" cy="1446632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TextBox 14"/>
            <p:cNvSpPr txBox="1"/>
            <p:nvPr/>
          </p:nvSpPr>
          <p:spPr>
            <a:xfrm>
              <a:off x="8936410" y="-24149"/>
              <a:ext cx="1820839" cy="1330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Ancillary Mechanistic Studies to Ongoing Clinical Projects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(R21 CT Not Allowed)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RFA-AR-19-007</a:t>
              </a:r>
            </a:p>
            <a:p>
              <a:pPr algn="ctr"/>
              <a:endParaRPr lang="en-US" sz="12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244083" y="2362686"/>
            <a:ext cx="3016210" cy="1465567"/>
            <a:chOff x="2829171" y="3265438"/>
            <a:chExt cx="3326523" cy="1549626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39" name="Isosceles Triangle 38"/>
            <p:cNvSpPr/>
            <p:nvPr/>
          </p:nvSpPr>
          <p:spPr>
            <a:xfrm>
              <a:off x="2829171" y="3265438"/>
              <a:ext cx="3326523" cy="1549626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34825" y="3841538"/>
              <a:ext cx="3048000" cy="87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Clinical Trial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Planning (R34)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PAR-16-446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6721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782" y="280503"/>
            <a:ext cx="7886700" cy="5513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25" b="1" dirty="0">
                <a:solidFill>
                  <a:schemeClr val="accent5"/>
                </a:solidFill>
                <a:latin typeface="+mn-lt"/>
              </a:rPr>
              <a:t>NIAMS Clinical Research/Trial Program Summary</a:t>
            </a:r>
            <a:r>
              <a:rPr lang="en-US" sz="2100" b="1" dirty="0">
                <a:solidFill>
                  <a:schemeClr val="accent5"/>
                </a:solidFill>
                <a:latin typeface="+mn-lt"/>
              </a:rPr>
              <a:t/>
            </a:r>
            <a:br>
              <a:rPr lang="en-US" sz="2100" b="1" dirty="0">
                <a:solidFill>
                  <a:schemeClr val="accent5"/>
                </a:solidFill>
                <a:latin typeface="+mn-lt"/>
              </a:rPr>
            </a:br>
            <a:endParaRPr lang="en-US" sz="2100" b="1" dirty="0">
              <a:solidFill>
                <a:schemeClr val="accent5"/>
              </a:solidFill>
              <a:latin typeface="+mn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088335"/>
              </p:ext>
            </p:extLst>
          </p:nvPr>
        </p:nvGraphicFramePr>
        <p:xfrm>
          <a:off x="345254" y="556167"/>
          <a:ext cx="8547755" cy="5640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2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31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905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29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658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</a:t>
                      </a:r>
                      <a:r>
                        <a:rPr lang="en-US" sz="1200" baseline="0" dirty="0"/>
                        <a:t> Type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Mechanism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Budget Caps (Direct Cost)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Scientific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Review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Special Considerations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0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3"/>
                        </a:rPr>
                        <a:t>Clinical Observational </a:t>
                      </a:r>
                    </a:p>
                    <a:p>
                      <a:pPr algn="ctr"/>
                      <a:r>
                        <a:rPr lang="en-US" sz="1200" dirty="0">
                          <a:hlinkClick r:id="rId3"/>
                        </a:rPr>
                        <a:t>PAR-18-597  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R01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$450K in direct costs over</a:t>
                      </a:r>
                      <a:r>
                        <a:rPr lang="en-US" sz="1200" baseline="0" dirty="0"/>
                        <a:t> 3 years</a:t>
                      </a:r>
                    </a:p>
                    <a:p>
                      <a:pPr algn="ctr"/>
                      <a:r>
                        <a:rPr lang="en-US" sz="1200" baseline="0" dirty="0"/>
                        <a:t>No more than </a:t>
                      </a:r>
                      <a:r>
                        <a:rPr lang="en-US" sz="1200" baseline="0"/>
                        <a:t>$225K  </a:t>
                      </a:r>
                      <a:r>
                        <a:rPr lang="en-US" sz="1200" baseline="0" dirty="0"/>
                        <a:t>in any single year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NIAMS (AMSC)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Only for non-interventional</a:t>
                      </a:r>
                      <a:r>
                        <a:rPr lang="en-US" sz="1200" baseline="0" dirty="0"/>
                        <a:t> studies that collect data to </a:t>
                      </a:r>
                      <a:r>
                        <a:rPr lang="en-US" sz="1200" dirty="0"/>
                        <a:t>inform / enhance subsequent future trials; </a:t>
                      </a:r>
                    </a:p>
                    <a:p>
                      <a:pPr algn="ctr"/>
                      <a:r>
                        <a:rPr lang="en-US" sz="1200" dirty="0"/>
                        <a:t>Clinical trials not allowed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/>
                          </a:solidFill>
                          <a:hlinkClick r:id="rId4"/>
                        </a:rPr>
                        <a:t>Exploratory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1"/>
                          </a:solidFill>
                          <a:hlinkClick r:id="rId4"/>
                        </a:rPr>
                        <a:t>PAR-18-595</a:t>
                      </a:r>
                      <a:endParaRPr lang="en-US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$400K in direct costs over 3 years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NIAMS (AMSC)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Designed to facilitate the execution of short-term, interventional studies;</a:t>
                      </a:r>
                    </a:p>
                    <a:p>
                      <a:pPr algn="ctr"/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 trial required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/>
                          </a:solidFill>
                          <a:hlinkClick r:id="rId5"/>
                        </a:rPr>
                        <a:t>Planning</a:t>
                      </a:r>
                    </a:p>
                    <a:p>
                      <a:pPr algn="ctr"/>
                      <a:r>
                        <a:rPr lang="en-US" sz="1200" dirty="0">
                          <a:solidFill>
                            <a:schemeClr val="accent1"/>
                          </a:solidFill>
                          <a:hlinkClick r:id="rId5"/>
                        </a:rPr>
                        <a:t>PAR-16-446</a:t>
                      </a:r>
                      <a:endParaRPr lang="en-US" sz="1200" dirty="0">
                        <a:solidFill>
                          <a:schemeClr val="accent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R34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$300K in direct costs over a period of up to </a:t>
                      </a:r>
                      <a:r>
                        <a:rPr lang="en-US" sz="1200" baseline="0" dirty="0"/>
                        <a:t>2 years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NIAMS (AMSC)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human subjects enrollment allowable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linkClick r:id="rId6"/>
                        </a:rPr>
                        <a:t>Implementation</a:t>
                      </a:r>
                    </a:p>
                    <a:p>
                      <a:pPr algn="ctr"/>
                      <a:r>
                        <a:rPr lang="en-US" sz="1200" dirty="0">
                          <a:hlinkClick r:id="rId6"/>
                        </a:rPr>
                        <a:t>PAR-18-594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U01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 budget</a:t>
                      </a:r>
                      <a:r>
                        <a:rPr lang="en-US" sz="1200" baseline="0" dirty="0"/>
                        <a:t> cap^^,</a:t>
                      </a:r>
                      <a:r>
                        <a:rPr lang="en-US" sz="1200" dirty="0"/>
                        <a:t> </a:t>
                      </a:r>
                      <a:r>
                        <a:rPr lang="en-US" sz="1200" baseline="0" dirty="0"/>
                        <a:t>up to 5 years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NIAMS (AMSC)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Planning and administrative activities must be complete prior to seeking</a:t>
                      </a:r>
                      <a:r>
                        <a:rPr lang="en-US" sz="1200" baseline="0" dirty="0"/>
                        <a:t> U01 funding;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/>
                        <a:t>Clinical trial required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Mechanistic Ancillary 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hlinkClick r:id="rId7"/>
                        </a:rPr>
                        <a:t>RFA-AR-19-006</a:t>
                      </a:r>
                      <a:endParaRPr lang="en-US" sz="1200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R01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$300K in direct costs per year for up to 4 years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NIAMS (SEP)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</a:t>
                      </a:r>
                      <a:r>
                        <a:rPr lang="en-US" sz="1200" baseline="0" dirty="0"/>
                        <a:t> must be time sensitive and leverage an existing resource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Mechanistic Ancillary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RFA-AR-19-007</a:t>
                      </a:r>
                      <a:endParaRPr lang="en-US" sz="1200" kern="1200" dirty="0">
                        <a:solidFill>
                          <a:srgbClr val="7030A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$400K in direct costs over 2 year period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more than $250K</a:t>
                      </a:r>
                      <a:r>
                        <a:rPr lang="en-US" sz="12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/year in direct costs up to 2 years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NIAMS (SEP)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Study</a:t>
                      </a:r>
                      <a:r>
                        <a:rPr lang="en-US" sz="1200" baseline="0" dirty="0"/>
                        <a:t> must be time sensitive and leverage an existing resource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11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9"/>
                        </a:rPr>
                        <a:t>Mechanistic Studies PA-18-345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Parent R01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budget cap^, up to 5 years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CSR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Primary</a:t>
                      </a:r>
                      <a:r>
                        <a:rPr lang="en-US" sz="1200" baseline="0" dirty="0"/>
                        <a:t> objective is mechanistic rather than a clinical outcome;</a:t>
                      </a:r>
                    </a:p>
                    <a:p>
                      <a:pPr algn="ctr"/>
                      <a:r>
                        <a:rPr lang="en-US" sz="1200" baseline="0" dirty="0"/>
                        <a:t>Clinical trial required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24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10"/>
                        </a:rPr>
                        <a:t>Mechanistic Studies PA-18-344</a:t>
                      </a: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Parent R21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$275K*in direct costs over 2 years</a:t>
                      </a:r>
                    </a:p>
                    <a:p>
                      <a:pPr marL="0" algn="ctr" defTabSz="914400" rtl="0" eaLnBrk="1" latinLnBrk="0" hangingPunct="1"/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CSR</a:t>
                      </a:r>
                    </a:p>
                    <a:p>
                      <a:pPr algn="ctr"/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Primary</a:t>
                      </a:r>
                      <a:r>
                        <a:rPr lang="en-US" sz="1200" baseline="0" dirty="0"/>
                        <a:t> objective is mechanistic rather than a clinical outcome;</a:t>
                      </a:r>
                    </a:p>
                    <a:p>
                      <a:pPr algn="ctr"/>
                      <a:r>
                        <a:rPr lang="en-US" sz="1200" baseline="0" dirty="0"/>
                        <a:t>Clinical trial required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45254" y="6332072"/>
            <a:ext cx="9049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^^  Applications requesting ≥ $500K in direct costs in any year (excluding consortium F&amp;A) requires approval prior to submission (10 weeks prior)</a:t>
            </a:r>
          </a:p>
          <a:p>
            <a:r>
              <a:rPr lang="en-US" sz="900" dirty="0"/>
              <a:t>*The combined budget for direct costs for the two-year project period may not exceed $275,000. No more than $200,000 may be requested in any single year</a:t>
            </a:r>
          </a:p>
          <a:p>
            <a:r>
              <a:rPr lang="en-US" sz="900" dirty="0"/>
              <a:t>^Application budgets are not limited but need to reflect the actual needs of the project. The scope should determine the project period. The maximum project period is 5 years.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54386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Health?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692" y="1938799"/>
            <a:ext cx="8487508" cy="3624923"/>
          </a:xfrm>
        </p:spPr>
        <p:txBody>
          <a:bodyPr>
            <a:normAutofit/>
          </a:bodyPr>
          <a:lstStyle/>
          <a:p>
            <a:r>
              <a:rPr lang="en-US" sz="2800" dirty="0"/>
              <a:t>1948 WHO definition:</a:t>
            </a:r>
            <a:endParaRPr lang="en-US" sz="2800" i="1" dirty="0"/>
          </a:p>
          <a:p>
            <a:pPr marL="342900" lvl="1" indent="0">
              <a:buNone/>
            </a:pPr>
            <a:r>
              <a:rPr lang="en-US" sz="2400" i="1" dirty="0"/>
              <a:t>a state of complete physical, mental, and social well-being and not merely the absence of disease or infirmity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800" dirty="0"/>
              <a:t>2004 IOM definition:</a:t>
            </a:r>
          </a:p>
          <a:p>
            <a:pPr marL="344488" indent="0">
              <a:buNone/>
            </a:pPr>
            <a:r>
              <a:rPr lang="en-US" sz="2400" i="1" dirty="0"/>
              <a:t>the extent to which individuals … are able or enabled to: a) develop and realize their potential; b) satisfy their needs; and c) develop the capacities that allow them to interact successfully with their biological, physical, and social environments.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89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3706122" y="4182612"/>
            <a:ext cx="2020887" cy="1717675"/>
            <a:chOff x="3706122" y="4182612"/>
            <a:chExt cx="2020887" cy="1717675"/>
          </a:xfrm>
          <a:solidFill>
            <a:srgbClr val="CC99FF"/>
          </a:solidFill>
        </p:grpSpPr>
        <p:sp>
          <p:nvSpPr>
            <p:cNvPr id="18" name="Freeform 3"/>
            <p:cNvSpPr>
              <a:spLocks/>
            </p:cNvSpPr>
            <p:nvPr/>
          </p:nvSpPr>
          <p:spPr bwMode="auto">
            <a:xfrm>
              <a:off x="3706122" y="4182612"/>
              <a:ext cx="2020887" cy="1717675"/>
            </a:xfrm>
            <a:custGeom>
              <a:avLst/>
              <a:gdLst>
                <a:gd name="T0" fmla="*/ 1983738 w 1632"/>
                <a:gd name="T1" fmla="*/ 473414 h 1386"/>
                <a:gd name="T2" fmla="*/ 2010981 w 1632"/>
                <a:gd name="T3" fmla="*/ 446149 h 1386"/>
                <a:gd name="T4" fmla="*/ 2020887 w 1632"/>
                <a:gd name="T5" fmla="*/ 374270 h 1386"/>
                <a:gd name="T6" fmla="*/ 1983738 w 1632"/>
                <a:gd name="T7" fmla="*/ 267690 h 1386"/>
                <a:gd name="T8" fmla="*/ 1944113 w 1632"/>
                <a:gd name="T9" fmla="*/ 213160 h 1386"/>
                <a:gd name="T10" fmla="*/ 1862386 w 1632"/>
                <a:gd name="T11" fmla="*/ 158631 h 1386"/>
                <a:gd name="T12" fmla="*/ 1825237 w 1632"/>
                <a:gd name="T13" fmla="*/ 158631 h 1386"/>
                <a:gd name="T14" fmla="*/ 1788089 w 1632"/>
                <a:gd name="T15" fmla="*/ 183417 h 1386"/>
                <a:gd name="T16" fmla="*/ 1775706 w 1632"/>
                <a:gd name="T17" fmla="*/ 242904 h 1386"/>
                <a:gd name="T18" fmla="*/ 1760846 w 1632"/>
                <a:gd name="T19" fmla="*/ 302390 h 1386"/>
                <a:gd name="T20" fmla="*/ 1733604 w 1632"/>
                <a:gd name="T21" fmla="*/ 322219 h 1386"/>
                <a:gd name="T22" fmla="*/ 1703885 w 1632"/>
                <a:gd name="T23" fmla="*/ 319740 h 1386"/>
                <a:gd name="T24" fmla="*/ 1485946 w 1632"/>
                <a:gd name="T25" fmla="*/ 0 h 1386"/>
                <a:gd name="T26" fmla="*/ 1102077 w 1632"/>
                <a:gd name="T27" fmla="*/ 22307 h 1386"/>
                <a:gd name="T28" fmla="*/ 1069881 w 1632"/>
                <a:gd name="T29" fmla="*/ 59487 h 1386"/>
                <a:gd name="T30" fmla="*/ 1079788 w 1632"/>
                <a:gd name="T31" fmla="*/ 96666 h 1386"/>
                <a:gd name="T32" fmla="*/ 1136749 w 1632"/>
                <a:gd name="T33" fmla="*/ 138802 h 1386"/>
                <a:gd name="T34" fmla="*/ 1168944 w 1632"/>
                <a:gd name="T35" fmla="*/ 180938 h 1386"/>
                <a:gd name="T36" fmla="*/ 1163991 w 1632"/>
                <a:gd name="T37" fmla="*/ 223075 h 1386"/>
                <a:gd name="T38" fmla="*/ 1129319 w 1632"/>
                <a:gd name="T39" fmla="*/ 262732 h 1386"/>
                <a:gd name="T40" fmla="*/ 1015397 w 1632"/>
                <a:gd name="T41" fmla="*/ 299912 h 1386"/>
                <a:gd name="T42" fmla="*/ 938623 w 1632"/>
                <a:gd name="T43" fmla="*/ 294954 h 1386"/>
                <a:gd name="T44" fmla="*/ 842036 w 1632"/>
                <a:gd name="T45" fmla="*/ 255297 h 1386"/>
                <a:gd name="T46" fmla="*/ 814794 w 1632"/>
                <a:gd name="T47" fmla="*/ 210682 h 1386"/>
                <a:gd name="T48" fmla="*/ 817270 w 1632"/>
                <a:gd name="T49" fmla="*/ 171024 h 1386"/>
                <a:gd name="T50" fmla="*/ 861849 w 1632"/>
                <a:gd name="T51" fmla="*/ 128888 h 1386"/>
                <a:gd name="T52" fmla="*/ 906427 w 1632"/>
                <a:gd name="T53" fmla="*/ 86751 h 1386"/>
                <a:gd name="T54" fmla="*/ 908904 w 1632"/>
                <a:gd name="T55" fmla="*/ 49572 h 1386"/>
                <a:gd name="T56" fmla="*/ 851943 w 1632"/>
                <a:gd name="T57" fmla="*/ 9914 h 1386"/>
                <a:gd name="T58" fmla="*/ 307096 w 1632"/>
                <a:gd name="T59" fmla="*/ 332133 h 1386"/>
                <a:gd name="T60" fmla="*/ 299666 w 1632"/>
                <a:gd name="T61" fmla="*/ 416406 h 1386"/>
                <a:gd name="T62" fmla="*/ 326908 w 1632"/>
                <a:gd name="T63" fmla="*/ 441192 h 1386"/>
                <a:gd name="T64" fmla="*/ 381393 w 1632"/>
                <a:gd name="T65" fmla="*/ 436235 h 1386"/>
                <a:gd name="T66" fmla="*/ 445784 w 1632"/>
                <a:gd name="T67" fmla="*/ 406492 h 1386"/>
                <a:gd name="T68" fmla="*/ 482933 w 1632"/>
                <a:gd name="T69" fmla="*/ 416406 h 1386"/>
                <a:gd name="T70" fmla="*/ 515128 w 1632"/>
                <a:gd name="T71" fmla="*/ 456064 h 1386"/>
                <a:gd name="T72" fmla="*/ 512651 w 1632"/>
                <a:gd name="T73" fmla="*/ 545294 h 1386"/>
                <a:gd name="T74" fmla="*/ 482933 w 1632"/>
                <a:gd name="T75" fmla="*/ 622130 h 1386"/>
                <a:gd name="T76" fmla="*/ 408635 w 1632"/>
                <a:gd name="T77" fmla="*/ 706403 h 1386"/>
                <a:gd name="T78" fmla="*/ 341768 w 1632"/>
                <a:gd name="T79" fmla="*/ 733668 h 1386"/>
                <a:gd name="T80" fmla="*/ 304619 w 1632"/>
                <a:gd name="T81" fmla="*/ 726232 h 1386"/>
                <a:gd name="T82" fmla="*/ 274900 w 1632"/>
                <a:gd name="T83" fmla="*/ 689053 h 1386"/>
                <a:gd name="T84" fmla="*/ 267470 w 1632"/>
                <a:gd name="T85" fmla="*/ 607259 h 1386"/>
                <a:gd name="T86" fmla="*/ 235275 w 1632"/>
                <a:gd name="T87" fmla="*/ 570080 h 1386"/>
                <a:gd name="T88" fmla="*/ 200603 w 1632"/>
                <a:gd name="T89" fmla="*/ 572558 h 1386"/>
                <a:gd name="T90" fmla="*/ 4953 w 1632"/>
                <a:gd name="T91" fmla="*/ 852641 h 1386"/>
                <a:gd name="T92" fmla="*/ 1485946 w 1632"/>
                <a:gd name="T93" fmla="*/ 1717675 h 1386"/>
                <a:gd name="T94" fmla="*/ 1805425 w 1632"/>
                <a:gd name="T95" fmla="*/ 555208 h 1386"/>
                <a:gd name="T96" fmla="*/ 1802948 w 1632"/>
                <a:gd name="T97" fmla="*/ 473414 h 1386"/>
                <a:gd name="T98" fmla="*/ 1835144 w 1632"/>
                <a:gd name="T99" fmla="*/ 448628 h 1386"/>
                <a:gd name="T100" fmla="*/ 1879722 w 1632"/>
                <a:gd name="T101" fmla="*/ 451107 h 1386"/>
                <a:gd name="T102" fmla="*/ 1951543 w 1632"/>
                <a:gd name="T103" fmla="*/ 483328 h 138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32" h="1386">
                  <a:moveTo>
                    <a:pt x="1576" y="390"/>
                  </a:moveTo>
                  <a:lnTo>
                    <a:pt x="1576" y="390"/>
                  </a:lnTo>
                  <a:lnTo>
                    <a:pt x="1588" y="388"/>
                  </a:lnTo>
                  <a:lnTo>
                    <a:pt x="1602" y="382"/>
                  </a:lnTo>
                  <a:lnTo>
                    <a:pt x="1610" y="376"/>
                  </a:lnTo>
                  <a:lnTo>
                    <a:pt x="1618" y="368"/>
                  </a:lnTo>
                  <a:lnTo>
                    <a:pt x="1624" y="360"/>
                  </a:lnTo>
                  <a:lnTo>
                    <a:pt x="1628" y="350"/>
                  </a:lnTo>
                  <a:lnTo>
                    <a:pt x="1630" y="338"/>
                  </a:lnTo>
                  <a:lnTo>
                    <a:pt x="1632" y="328"/>
                  </a:lnTo>
                  <a:lnTo>
                    <a:pt x="1632" y="302"/>
                  </a:lnTo>
                  <a:lnTo>
                    <a:pt x="1626" y="278"/>
                  </a:lnTo>
                  <a:lnTo>
                    <a:pt x="1620" y="254"/>
                  </a:lnTo>
                  <a:lnTo>
                    <a:pt x="1612" y="234"/>
                  </a:lnTo>
                  <a:lnTo>
                    <a:pt x="1602" y="216"/>
                  </a:lnTo>
                  <a:lnTo>
                    <a:pt x="1594" y="202"/>
                  </a:lnTo>
                  <a:lnTo>
                    <a:pt x="1584" y="188"/>
                  </a:lnTo>
                  <a:lnTo>
                    <a:pt x="1570" y="172"/>
                  </a:lnTo>
                  <a:lnTo>
                    <a:pt x="1556" y="158"/>
                  </a:lnTo>
                  <a:lnTo>
                    <a:pt x="1540" y="146"/>
                  </a:lnTo>
                  <a:lnTo>
                    <a:pt x="1522" y="136"/>
                  </a:lnTo>
                  <a:lnTo>
                    <a:pt x="1504" y="128"/>
                  </a:lnTo>
                  <a:lnTo>
                    <a:pt x="1496" y="126"/>
                  </a:lnTo>
                  <a:lnTo>
                    <a:pt x="1486" y="126"/>
                  </a:lnTo>
                  <a:lnTo>
                    <a:pt x="1474" y="128"/>
                  </a:lnTo>
                  <a:lnTo>
                    <a:pt x="1460" y="134"/>
                  </a:lnTo>
                  <a:lnTo>
                    <a:pt x="1452" y="140"/>
                  </a:lnTo>
                  <a:lnTo>
                    <a:pt x="1444" y="148"/>
                  </a:lnTo>
                  <a:lnTo>
                    <a:pt x="1440" y="154"/>
                  </a:lnTo>
                  <a:lnTo>
                    <a:pt x="1436" y="162"/>
                  </a:lnTo>
                  <a:lnTo>
                    <a:pt x="1434" y="178"/>
                  </a:lnTo>
                  <a:lnTo>
                    <a:pt x="1434" y="196"/>
                  </a:lnTo>
                  <a:lnTo>
                    <a:pt x="1434" y="212"/>
                  </a:lnTo>
                  <a:lnTo>
                    <a:pt x="1432" y="228"/>
                  </a:lnTo>
                  <a:lnTo>
                    <a:pt x="1428" y="236"/>
                  </a:lnTo>
                  <a:lnTo>
                    <a:pt x="1422" y="244"/>
                  </a:lnTo>
                  <a:lnTo>
                    <a:pt x="1416" y="250"/>
                  </a:lnTo>
                  <a:lnTo>
                    <a:pt x="1406" y="258"/>
                  </a:lnTo>
                  <a:lnTo>
                    <a:pt x="1400" y="260"/>
                  </a:lnTo>
                  <a:lnTo>
                    <a:pt x="1392" y="260"/>
                  </a:lnTo>
                  <a:lnTo>
                    <a:pt x="1384" y="260"/>
                  </a:lnTo>
                  <a:lnTo>
                    <a:pt x="1376" y="258"/>
                  </a:lnTo>
                  <a:lnTo>
                    <a:pt x="1360" y="248"/>
                  </a:lnTo>
                  <a:lnTo>
                    <a:pt x="1344" y="236"/>
                  </a:lnTo>
                  <a:lnTo>
                    <a:pt x="1330" y="224"/>
                  </a:lnTo>
                  <a:lnTo>
                    <a:pt x="1200" y="0"/>
                  </a:lnTo>
                  <a:lnTo>
                    <a:pt x="936" y="0"/>
                  </a:lnTo>
                  <a:lnTo>
                    <a:pt x="914" y="8"/>
                  </a:lnTo>
                  <a:lnTo>
                    <a:pt x="890" y="18"/>
                  </a:lnTo>
                  <a:lnTo>
                    <a:pt x="880" y="24"/>
                  </a:lnTo>
                  <a:lnTo>
                    <a:pt x="872" y="32"/>
                  </a:lnTo>
                  <a:lnTo>
                    <a:pt x="866" y="40"/>
                  </a:lnTo>
                  <a:lnTo>
                    <a:pt x="864" y="48"/>
                  </a:lnTo>
                  <a:lnTo>
                    <a:pt x="866" y="60"/>
                  </a:lnTo>
                  <a:lnTo>
                    <a:pt x="868" y="70"/>
                  </a:lnTo>
                  <a:lnTo>
                    <a:pt x="872" y="78"/>
                  </a:lnTo>
                  <a:lnTo>
                    <a:pt x="876" y="84"/>
                  </a:lnTo>
                  <a:lnTo>
                    <a:pt x="890" y="96"/>
                  </a:lnTo>
                  <a:lnTo>
                    <a:pt x="904" y="104"/>
                  </a:lnTo>
                  <a:lnTo>
                    <a:pt x="918" y="112"/>
                  </a:lnTo>
                  <a:lnTo>
                    <a:pt x="932" y="122"/>
                  </a:lnTo>
                  <a:lnTo>
                    <a:pt x="936" y="130"/>
                  </a:lnTo>
                  <a:lnTo>
                    <a:pt x="940" y="138"/>
                  </a:lnTo>
                  <a:lnTo>
                    <a:pt x="944" y="146"/>
                  </a:lnTo>
                  <a:lnTo>
                    <a:pt x="944" y="158"/>
                  </a:lnTo>
                  <a:lnTo>
                    <a:pt x="944" y="170"/>
                  </a:lnTo>
                  <a:lnTo>
                    <a:pt x="940" y="180"/>
                  </a:lnTo>
                  <a:lnTo>
                    <a:pt x="936" y="190"/>
                  </a:lnTo>
                  <a:lnTo>
                    <a:pt x="928" y="198"/>
                  </a:lnTo>
                  <a:lnTo>
                    <a:pt x="920" y="206"/>
                  </a:lnTo>
                  <a:lnTo>
                    <a:pt x="912" y="212"/>
                  </a:lnTo>
                  <a:lnTo>
                    <a:pt x="890" y="224"/>
                  </a:lnTo>
                  <a:lnTo>
                    <a:pt x="866" y="232"/>
                  </a:lnTo>
                  <a:lnTo>
                    <a:pt x="842" y="238"/>
                  </a:lnTo>
                  <a:lnTo>
                    <a:pt x="820" y="242"/>
                  </a:lnTo>
                  <a:lnTo>
                    <a:pt x="800" y="242"/>
                  </a:lnTo>
                  <a:lnTo>
                    <a:pt x="782" y="242"/>
                  </a:lnTo>
                  <a:lnTo>
                    <a:pt x="758" y="238"/>
                  </a:lnTo>
                  <a:lnTo>
                    <a:pt x="734" y="232"/>
                  </a:lnTo>
                  <a:lnTo>
                    <a:pt x="710" y="224"/>
                  </a:lnTo>
                  <a:lnTo>
                    <a:pt x="690" y="212"/>
                  </a:lnTo>
                  <a:lnTo>
                    <a:pt x="680" y="206"/>
                  </a:lnTo>
                  <a:lnTo>
                    <a:pt x="672" y="198"/>
                  </a:lnTo>
                  <a:lnTo>
                    <a:pt x="666" y="190"/>
                  </a:lnTo>
                  <a:lnTo>
                    <a:pt x="660" y="180"/>
                  </a:lnTo>
                  <a:lnTo>
                    <a:pt x="658" y="170"/>
                  </a:lnTo>
                  <a:lnTo>
                    <a:pt x="656" y="158"/>
                  </a:lnTo>
                  <a:lnTo>
                    <a:pt x="658" y="146"/>
                  </a:lnTo>
                  <a:lnTo>
                    <a:pt x="660" y="138"/>
                  </a:lnTo>
                  <a:lnTo>
                    <a:pt x="664" y="130"/>
                  </a:lnTo>
                  <a:lnTo>
                    <a:pt x="670" y="122"/>
                  </a:lnTo>
                  <a:lnTo>
                    <a:pt x="682" y="112"/>
                  </a:lnTo>
                  <a:lnTo>
                    <a:pt x="696" y="104"/>
                  </a:lnTo>
                  <a:lnTo>
                    <a:pt x="712" y="96"/>
                  </a:lnTo>
                  <a:lnTo>
                    <a:pt x="724" y="84"/>
                  </a:lnTo>
                  <a:lnTo>
                    <a:pt x="730" y="78"/>
                  </a:lnTo>
                  <a:lnTo>
                    <a:pt x="732" y="70"/>
                  </a:lnTo>
                  <a:lnTo>
                    <a:pt x="736" y="60"/>
                  </a:lnTo>
                  <a:lnTo>
                    <a:pt x="736" y="48"/>
                  </a:lnTo>
                  <a:lnTo>
                    <a:pt x="734" y="40"/>
                  </a:lnTo>
                  <a:lnTo>
                    <a:pt x="728" y="32"/>
                  </a:lnTo>
                  <a:lnTo>
                    <a:pt x="720" y="24"/>
                  </a:lnTo>
                  <a:lnTo>
                    <a:pt x="710" y="18"/>
                  </a:lnTo>
                  <a:lnTo>
                    <a:pt x="688" y="8"/>
                  </a:lnTo>
                  <a:lnTo>
                    <a:pt x="666" y="0"/>
                  </a:lnTo>
                  <a:lnTo>
                    <a:pt x="402" y="0"/>
                  </a:lnTo>
                  <a:lnTo>
                    <a:pt x="248" y="268"/>
                  </a:lnTo>
                  <a:lnTo>
                    <a:pt x="242" y="290"/>
                  </a:lnTo>
                  <a:lnTo>
                    <a:pt x="240" y="314"/>
                  </a:lnTo>
                  <a:lnTo>
                    <a:pt x="240" y="326"/>
                  </a:lnTo>
                  <a:lnTo>
                    <a:pt x="242" y="336"/>
                  </a:lnTo>
                  <a:lnTo>
                    <a:pt x="248" y="344"/>
                  </a:lnTo>
                  <a:lnTo>
                    <a:pt x="254" y="350"/>
                  </a:lnTo>
                  <a:lnTo>
                    <a:pt x="264" y="356"/>
                  </a:lnTo>
                  <a:lnTo>
                    <a:pt x="274" y="358"/>
                  </a:lnTo>
                  <a:lnTo>
                    <a:pt x="284" y="358"/>
                  </a:lnTo>
                  <a:lnTo>
                    <a:pt x="292" y="358"/>
                  </a:lnTo>
                  <a:lnTo>
                    <a:pt x="308" y="352"/>
                  </a:lnTo>
                  <a:lnTo>
                    <a:pt x="322" y="344"/>
                  </a:lnTo>
                  <a:lnTo>
                    <a:pt x="336" y="336"/>
                  </a:lnTo>
                  <a:lnTo>
                    <a:pt x="352" y="330"/>
                  </a:lnTo>
                  <a:lnTo>
                    <a:pt x="360" y="328"/>
                  </a:lnTo>
                  <a:lnTo>
                    <a:pt x="370" y="328"/>
                  </a:lnTo>
                  <a:lnTo>
                    <a:pt x="378" y="332"/>
                  </a:lnTo>
                  <a:lnTo>
                    <a:pt x="390" y="336"/>
                  </a:lnTo>
                  <a:lnTo>
                    <a:pt x="398" y="342"/>
                  </a:lnTo>
                  <a:lnTo>
                    <a:pt x="406" y="350"/>
                  </a:lnTo>
                  <a:lnTo>
                    <a:pt x="412" y="358"/>
                  </a:lnTo>
                  <a:lnTo>
                    <a:pt x="416" y="368"/>
                  </a:lnTo>
                  <a:lnTo>
                    <a:pt x="418" y="380"/>
                  </a:lnTo>
                  <a:lnTo>
                    <a:pt x="420" y="392"/>
                  </a:lnTo>
                  <a:lnTo>
                    <a:pt x="418" y="416"/>
                  </a:lnTo>
                  <a:lnTo>
                    <a:pt x="414" y="440"/>
                  </a:lnTo>
                  <a:lnTo>
                    <a:pt x="408" y="464"/>
                  </a:lnTo>
                  <a:lnTo>
                    <a:pt x="400" y="486"/>
                  </a:lnTo>
                  <a:lnTo>
                    <a:pt x="390" y="502"/>
                  </a:lnTo>
                  <a:lnTo>
                    <a:pt x="380" y="518"/>
                  </a:lnTo>
                  <a:lnTo>
                    <a:pt x="366" y="536"/>
                  </a:lnTo>
                  <a:lnTo>
                    <a:pt x="348" y="554"/>
                  </a:lnTo>
                  <a:lnTo>
                    <a:pt x="330" y="570"/>
                  </a:lnTo>
                  <a:lnTo>
                    <a:pt x="308" y="584"/>
                  </a:lnTo>
                  <a:lnTo>
                    <a:pt x="298" y="588"/>
                  </a:lnTo>
                  <a:lnTo>
                    <a:pt x="288" y="592"/>
                  </a:lnTo>
                  <a:lnTo>
                    <a:pt x="276" y="592"/>
                  </a:lnTo>
                  <a:lnTo>
                    <a:pt x="266" y="592"/>
                  </a:lnTo>
                  <a:lnTo>
                    <a:pt x="256" y="590"/>
                  </a:lnTo>
                  <a:lnTo>
                    <a:pt x="246" y="586"/>
                  </a:lnTo>
                  <a:lnTo>
                    <a:pt x="236" y="578"/>
                  </a:lnTo>
                  <a:lnTo>
                    <a:pt x="230" y="572"/>
                  </a:lnTo>
                  <a:lnTo>
                    <a:pt x="224" y="564"/>
                  </a:lnTo>
                  <a:lnTo>
                    <a:pt x="222" y="556"/>
                  </a:lnTo>
                  <a:lnTo>
                    <a:pt x="218" y="540"/>
                  </a:lnTo>
                  <a:lnTo>
                    <a:pt x="218" y="522"/>
                  </a:lnTo>
                  <a:lnTo>
                    <a:pt x="218" y="506"/>
                  </a:lnTo>
                  <a:lnTo>
                    <a:pt x="216" y="490"/>
                  </a:lnTo>
                  <a:lnTo>
                    <a:pt x="212" y="482"/>
                  </a:lnTo>
                  <a:lnTo>
                    <a:pt x="206" y="474"/>
                  </a:lnTo>
                  <a:lnTo>
                    <a:pt x="200" y="468"/>
                  </a:lnTo>
                  <a:lnTo>
                    <a:pt x="190" y="460"/>
                  </a:lnTo>
                  <a:lnTo>
                    <a:pt x="182" y="458"/>
                  </a:lnTo>
                  <a:lnTo>
                    <a:pt x="172" y="458"/>
                  </a:lnTo>
                  <a:lnTo>
                    <a:pt x="162" y="462"/>
                  </a:lnTo>
                  <a:lnTo>
                    <a:pt x="152" y="466"/>
                  </a:lnTo>
                  <a:lnTo>
                    <a:pt x="132" y="480"/>
                  </a:lnTo>
                  <a:lnTo>
                    <a:pt x="116" y="496"/>
                  </a:lnTo>
                  <a:lnTo>
                    <a:pt x="4" y="688"/>
                  </a:lnTo>
                  <a:lnTo>
                    <a:pt x="2" y="688"/>
                  </a:lnTo>
                  <a:lnTo>
                    <a:pt x="0" y="694"/>
                  </a:lnTo>
                  <a:lnTo>
                    <a:pt x="400" y="1386"/>
                  </a:lnTo>
                  <a:lnTo>
                    <a:pt x="1200" y="1386"/>
                  </a:lnTo>
                  <a:lnTo>
                    <a:pt x="1600" y="694"/>
                  </a:lnTo>
                  <a:lnTo>
                    <a:pt x="1598" y="688"/>
                  </a:lnTo>
                  <a:lnTo>
                    <a:pt x="1458" y="448"/>
                  </a:lnTo>
                  <a:lnTo>
                    <a:pt x="1454" y="426"/>
                  </a:lnTo>
                  <a:lnTo>
                    <a:pt x="1452" y="402"/>
                  </a:lnTo>
                  <a:lnTo>
                    <a:pt x="1454" y="392"/>
                  </a:lnTo>
                  <a:lnTo>
                    <a:pt x="1456" y="382"/>
                  </a:lnTo>
                  <a:lnTo>
                    <a:pt x="1460" y="374"/>
                  </a:lnTo>
                  <a:lnTo>
                    <a:pt x="1466" y="368"/>
                  </a:lnTo>
                  <a:lnTo>
                    <a:pt x="1482" y="362"/>
                  </a:lnTo>
                  <a:lnTo>
                    <a:pt x="1496" y="360"/>
                  </a:lnTo>
                  <a:lnTo>
                    <a:pt x="1508" y="360"/>
                  </a:lnTo>
                  <a:lnTo>
                    <a:pt x="1518" y="364"/>
                  </a:lnTo>
                  <a:lnTo>
                    <a:pt x="1536" y="374"/>
                  </a:lnTo>
                  <a:lnTo>
                    <a:pt x="1556" y="384"/>
                  </a:lnTo>
                  <a:lnTo>
                    <a:pt x="1566" y="388"/>
                  </a:lnTo>
                  <a:lnTo>
                    <a:pt x="1576" y="390"/>
                  </a:lnTo>
                  <a:close/>
                </a:path>
              </a:pathLst>
            </a:custGeom>
            <a:grpFill/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069500" y="4618811"/>
              <a:ext cx="131318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Patient-</a:t>
              </a:r>
            </a:p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Reported</a:t>
              </a:r>
            </a:p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Outcomes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28257" y="3031674"/>
            <a:ext cx="2001837" cy="2005013"/>
            <a:chOff x="2228257" y="3031674"/>
            <a:chExt cx="2001837" cy="2005013"/>
          </a:xfrm>
        </p:grpSpPr>
        <p:sp>
          <p:nvSpPr>
            <p:cNvPr id="15" name="Freeform 4"/>
            <p:cNvSpPr>
              <a:spLocks/>
            </p:cNvSpPr>
            <p:nvPr/>
          </p:nvSpPr>
          <p:spPr bwMode="auto">
            <a:xfrm>
              <a:off x="2228257" y="3031674"/>
              <a:ext cx="2001837" cy="2005013"/>
            </a:xfrm>
            <a:custGeom>
              <a:avLst/>
              <a:gdLst>
                <a:gd name="T0" fmla="*/ 1682237 w 1616"/>
                <a:gd name="T1" fmla="*/ 1724956 h 1618"/>
                <a:gd name="T2" fmla="*/ 1729310 w 1616"/>
                <a:gd name="T3" fmla="*/ 1732391 h 1618"/>
                <a:gd name="T4" fmla="*/ 1751607 w 1616"/>
                <a:gd name="T5" fmla="*/ 1799307 h 1618"/>
                <a:gd name="T6" fmla="*/ 1773905 w 1616"/>
                <a:gd name="T7" fmla="*/ 1868702 h 1618"/>
                <a:gd name="T8" fmla="*/ 1823455 w 1616"/>
                <a:gd name="T9" fmla="*/ 1886051 h 1618"/>
                <a:gd name="T10" fmla="*/ 1912646 w 1616"/>
                <a:gd name="T11" fmla="*/ 1838961 h 1618"/>
                <a:gd name="T12" fmla="*/ 1977062 w 1616"/>
                <a:gd name="T13" fmla="*/ 1754696 h 1618"/>
                <a:gd name="T14" fmla="*/ 1999359 w 1616"/>
                <a:gd name="T15" fmla="*/ 1623342 h 1618"/>
                <a:gd name="T16" fmla="*/ 1964674 w 1616"/>
                <a:gd name="T17" fmla="*/ 1568817 h 1618"/>
                <a:gd name="T18" fmla="*/ 1917601 w 1616"/>
                <a:gd name="T19" fmla="*/ 1561382 h 1618"/>
                <a:gd name="T20" fmla="*/ 1833366 w 1616"/>
                <a:gd name="T21" fmla="*/ 1596080 h 1618"/>
                <a:gd name="T22" fmla="*/ 1788770 w 1616"/>
                <a:gd name="T23" fmla="*/ 1578731 h 1618"/>
                <a:gd name="T24" fmla="*/ 1788770 w 1616"/>
                <a:gd name="T25" fmla="*/ 1484552 h 1618"/>
                <a:gd name="T26" fmla="*/ 1811068 w 1616"/>
                <a:gd name="T27" fmla="*/ 859999 h 1618"/>
                <a:gd name="T28" fmla="*/ 1726832 w 1616"/>
                <a:gd name="T29" fmla="*/ 810432 h 1618"/>
                <a:gd name="T30" fmla="*/ 1689669 w 1616"/>
                <a:gd name="T31" fmla="*/ 840172 h 1618"/>
                <a:gd name="T32" fmla="*/ 1677282 w 1616"/>
                <a:gd name="T33" fmla="*/ 931873 h 1618"/>
                <a:gd name="T34" fmla="*/ 1647551 w 1616"/>
                <a:gd name="T35" fmla="*/ 969048 h 1618"/>
                <a:gd name="T36" fmla="*/ 1583136 w 1616"/>
                <a:gd name="T37" fmla="*/ 971527 h 1618"/>
                <a:gd name="T38" fmla="*/ 1481558 w 1616"/>
                <a:gd name="T39" fmla="*/ 887262 h 1618"/>
                <a:gd name="T40" fmla="*/ 1439440 w 1616"/>
                <a:gd name="T41" fmla="*/ 790605 h 1618"/>
                <a:gd name="T42" fmla="*/ 1441917 w 1616"/>
                <a:gd name="T43" fmla="*/ 688991 h 1618"/>
                <a:gd name="T44" fmla="*/ 1484035 w 1616"/>
                <a:gd name="T45" fmla="*/ 654293 h 1618"/>
                <a:gd name="T46" fmla="*/ 1553406 w 1616"/>
                <a:gd name="T47" fmla="*/ 669164 h 1618"/>
                <a:gd name="T48" fmla="*/ 1625254 w 1616"/>
                <a:gd name="T49" fmla="*/ 684034 h 1618"/>
                <a:gd name="T50" fmla="*/ 1654984 w 1616"/>
                <a:gd name="T51" fmla="*/ 646858 h 1618"/>
                <a:gd name="T52" fmla="*/ 1484035 w 1616"/>
                <a:gd name="T53" fmla="*/ 294928 h 1618"/>
                <a:gd name="T54" fmla="*/ 1117362 w 1616"/>
                <a:gd name="T55" fmla="*/ 285014 h 1618"/>
                <a:gd name="T56" fmla="*/ 1109929 w 1616"/>
                <a:gd name="T57" fmla="*/ 280057 h 1618"/>
                <a:gd name="T58" fmla="*/ 1102497 w 1616"/>
                <a:gd name="T59" fmla="*/ 277579 h 1618"/>
                <a:gd name="T60" fmla="*/ 1097542 w 1616"/>
                <a:gd name="T61" fmla="*/ 272622 h 1618"/>
                <a:gd name="T62" fmla="*/ 1090109 w 1616"/>
                <a:gd name="T63" fmla="*/ 267666 h 1618"/>
                <a:gd name="T64" fmla="*/ 1085154 w 1616"/>
                <a:gd name="T65" fmla="*/ 262709 h 1618"/>
                <a:gd name="T66" fmla="*/ 1082677 w 1616"/>
                <a:gd name="T67" fmla="*/ 257752 h 1618"/>
                <a:gd name="T68" fmla="*/ 1080199 w 1616"/>
                <a:gd name="T69" fmla="*/ 255274 h 1618"/>
                <a:gd name="T70" fmla="*/ 1075244 w 1616"/>
                <a:gd name="T71" fmla="*/ 247838 h 1618"/>
                <a:gd name="T72" fmla="*/ 1075244 w 1616"/>
                <a:gd name="T73" fmla="*/ 240403 h 1618"/>
                <a:gd name="T74" fmla="*/ 1075244 w 1616"/>
                <a:gd name="T75" fmla="*/ 240403 h 1618"/>
                <a:gd name="T76" fmla="*/ 1107452 w 1616"/>
                <a:gd name="T77" fmla="*/ 183400 h 1618"/>
                <a:gd name="T78" fmla="*/ 1169390 w 1616"/>
                <a:gd name="T79" fmla="*/ 131354 h 1618"/>
                <a:gd name="T80" fmla="*/ 1169390 w 1616"/>
                <a:gd name="T81" fmla="*/ 79308 h 1618"/>
                <a:gd name="T82" fmla="*/ 1107452 w 1616"/>
                <a:gd name="T83" fmla="*/ 22305 h 1618"/>
                <a:gd name="T84" fmla="*/ 995963 w 1616"/>
                <a:gd name="T85" fmla="*/ 0 h 1618"/>
                <a:gd name="T86" fmla="*/ 859700 w 1616"/>
                <a:gd name="T87" fmla="*/ 37176 h 1618"/>
                <a:gd name="T88" fmla="*/ 820059 w 1616"/>
                <a:gd name="T89" fmla="*/ 91700 h 1618"/>
                <a:gd name="T90" fmla="*/ 827492 w 1616"/>
                <a:gd name="T91" fmla="*/ 141268 h 1618"/>
                <a:gd name="T92" fmla="*/ 901818 w 1616"/>
                <a:gd name="T93" fmla="*/ 195792 h 1618"/>
                <a:gd name="T94" fmla="*/ 916683 w 1616"/>
                <a:gd name="T95" fmla="*/ 240403 h 1618"/>
                <a:gd name="T96" fmla="*/ 916683 w 1616"/>
                <a:gd name="T97" fmla="*/ 240403 h 1618"/>
                <a:gd name="T98" fmla="*/ 916683 w 1616"/>
                <a:gd name="T99" fmla="*/ 250317 h 1618"/>
                <a:gd name="T100" fmla="*/ 914205 w 1616"/>
                <a:gd name="T101" fmla="*/ 255274 h 1618"/>
                <a:gd name="T102" fmla="*/ 909250 w 1616"/>
                <a:gd name="T103" fmla="*/ 260230 h 1618"/>
                <a:gd name="T104" fmla="*/ 906773 w 1616"/>
                <a:gd name="T105" fmla="*/ 262709 h 1618"/>
                <a:gd name="T106" fmla="*/ 899340 w 1616"/>
                <a:gd name="T107" fmla="*/ 270144 h 1618"/>
                <a:gd name="T108" fmla="*/ 894385 w 1616"/>
                <a:gd name="T109" fmla="*/ 272622 h 1618"/>
                <a:gd name="T110" fmla="*/ 886953 w 1616"/>
                <a:gd name="T111" fmla="*/ 277579 h 1618"/>
                <a:gd name="T112" fmla="*/ 881997 w 1616"/>
                <a:gd name="T113" fmla="*/ 280057 h 1618"/>
                <a:gd name="T114" fmla="*/ 874565 w 1616"/>
                <a:gd name="T115" fmla="*/ 285014 h 1618"/>
                <a:gd name="T116" fmla="*/ 0 w 1616"/>
                <a:gd name="T117" fmla="*/ 1147492 h 161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16" h="1618">
                  <a:moveTo>
                    <a:pt x="1312" y="1426"/>
                  </a:moveTo>
                  <a:lnTo>
                    <a:pt x="1312" y="1426"/>
                  </a:lnTo>
                  <a:lnTo>
                    <a:pt x="1328" y="1410"/>
                  </a:lnTo>
                  <a:lnTo>
                    <a:pt x="1348" y="1396"/>
                  </a:lnTo>
                  <a:lnTo>
                    <a:pt x="1358" y="1392"/>
                  </a:lnTo>
                  <a:lnTo>
                    <a:pt x="1368" y="1388"/>
                  </a:lnTo>
                  <a:lnTo>
                    <a:pt x="1378" y="1388"/>
                  </a:lnTo>
                  <a:lnTo>
                    <a:pt x="1386" y="1390"/>
                  </a:lnTo>
                  <a:lnTo>
                    <a:pt x="1396" y="1398"/>
                  </a:lnTo>
                  <a:lnTo>
                    <a:pt x="1402" y="1404"/>
                  </a:lnTo>
                  <a:lnTo>
                    <a:pt x="1408" y="1412"/>
                  </a:lnTo>
                  <a:lnTo>
                    <a:pt x="1412" y="1420"/>
                  </a:lnTo>
                  <a:lnTo>
                    <a:pt x="1414" y="1436"/>
                  </a:lnTo>
                  <a:lnTo>
                    <a:pt x="1414" y="1452"/>
                  </a:lnTo>
                  <a:lnTo>
                    <a:pt x="1414" y="1470"/>
                  </a:lnTo>
                  <a:lnTo>
                    <a:pt x="1418" y="1486"/>
                  </a:lnTo>
                  <a:lnTo>
                    <a:pt x="1420" y="1494"/>
                  </a:lnTo>
                  <a:lnTo>
                    <a:pt x="1426" y="1502"/>
                  </a:lnTo>
                  <a:lnTo>
                    <a:pt x="1432" y="1508"/>
                  </a:lnTo>
                  <a:lnTo>
                    <a:pt x="1442" y="1516"/>
                  </a:lnTo>
                  <a:lnTo>
                    <a:pt x="1452" y="1520"/>
                  </a:lnTo>
                  <a:lnTo>
                    <a:pt x="1462" y="1522"/>
                  </a:lnTo>
                  <a:lnTo>
                    <a:pt x="1472" y="1522"/>
                  </a:lnTo>
                  <a:lnTo>
                    <a:pt x="1484" y="1522"/>
                  </a:lnTo>
                  <a:lnTo>
                    <a:pt x="1494" y="1518"/>
                  </a:lnTo>
                  <a:lnTo>
                    <a:pt x="1504" y="1514"/>
                  </a:lnTo>
                  <a:lnTo>
                    <a:pt x="1526" y="1500"/>
                  </a:lnTo>
                  <a:lnTo>
                    <a:pt x="1544" y="1484"/>
                  </a:lnTo>
                  <a:lnTo>
                    <a:pt x="1562" y="1466"/>
                  </a:lnTo>
                  <a:lnTo>
                    <a:pt x="1576" y="1448"/>
                  </a:lnTo>
                  <a:lnTo>
                    <a:pt x="1586" y="1432"/>
                  </a:lnTo>
                  <a:lnTo>
                    <a:pt x="1596" y="1416"/>
                  </a:lnTo>
                  <a:lnTo>
                    <a:pt x="1604" y="1394"/>
                  </a:lnTo>
                  <a:lnTo>
                    <a:pt x="1610" y="1370"/>
                  </a:lnTo>
                  <a:lnTo>
                    <a:pt x="1614" y="1346"/>
                  </a:lnTo>
                  <a:lnTo>
                    <a:pt x="1616" y="1322"/>
                  </a:lnTo>
                  <a:lnTo>
                    <a:pt x="1614" y="1310"/>
                  </a:lnTo>
                  <a:lnTo>
                    <a:pt x="1612" y="1298"/>
                  </a:lnTo>
                  <a:lnTo>
                    <a:pt x="1608" y="1288"/>
                  </a:lnTo>
                  <a:lnTo>
                    <a:pt x="1602" y="1280"/>
                  </a:lnTo>
                  <a:lnTo>
                    <a:pt x="1594" y="1272"/>
                  </a:lnTo>
                  <a:lnTo>
                    <a:pt x="1586" y="1266"/>
                  </a:lnTo>
                  <a:lnTo>
                    <a:pt x="1574" y="1262"/>
                  </a:lnTo>
                  <a:lnTo>
                    <a:pt x="1566" y="1258"/>
                  </a:lnTo>
                  <a:lnTo>
                    <a:pt x="1556" y="1258"/>
                  </a:lnTo>
                  <a:lnTo>
                    <a:pt x="1548" y="1260"/>
                  </a:lnTo>
                  <a:lnTo>
                    <a:pt x="1532" y="1266"/>
                  </a:lnTo>
                  <a:lnTo>
                    <a:pt x="1518" y="1274"/>
                  </a:lnTo>
                  <a:lnTo>
                    <a:pt x="1504" y="1282"/>
                  </a:lnTo>
                  <a:lnTo>
                    <a:pt x="1488" y="1288"/>
                  </a:lnTo>
                  <a:lnTo>
                    <a:pt x="1480" y="1288"/>
                  </a:lnTo>
                  <a:lnTo>
                    <a:pt x="1470" y="1288"/>
                  </a:lnTo>
                  <a:lnTo>
                    <a:pt x="1460" y="1286"/>
                  </a:lnTo>
                  <a:lnTo>
                    <a:pt x="1450" y="1280"/>
                  </a:lnTo>
                  <a:lnTo>
                    <a:pt x="1444" y="1274"/>
                  </a:lnTo>
                  <a:lnTo>
                    <a:pt x="1438" y="1266"/>
                  </a:lnTo>
                  <a:lnTo>
                    <a:pt x="1436" y="1256"/>
                  </a:lnTo>
                  <a:lnTo>
                    <a:pt x="1436" y="1244"/>
                  </a:lnTo>
                  <a:lnTo>
                    <a:pt x="1438" y="1220"/>
                  </a:lnTo>
                  <a:lnTo>
                    <a:pt x="1444" y="1198"/>
                  </a:lnTo>
                  <a:lnTo>
                    <a:pt x="1598" y="930"/>
                  </a:lnTo>
                  <a:lnTo>
                    <a:pt x="1600" y="926"/>
                  </a:lnTo>
                  <a:lnTo>
                    <a:pt x="1596" y="926"/>
                  </a:lnTo>
                  <a:lnTo>
                    <a:pt x="1462" y="694"/>
                  </a:lnTo>
                  <a:lnTo>
                    <a:pt x="1446" y="678"/>
                  </a:lnTo>
                  <a:lnTo>
                    <a:pt x="1426" y="664"/>
                  </a:lnTo>
                  <a:lnTo>
                    <a:pt x="1414" y="658"/>
                  </a:lnTo>
                  <a:lnTo>
                    <a:pt x="1404" y="656"/>
                  </a:lnTo>
                  <a:lnTo>
                    <a:pt x="1394" y="654"/>
                  </a:lnTo>
                  <a:lnTo>
                    <a:pt x="1386" y="658"/>
                  </a:lnTo>
                  <a:lnTo>
                    <a:pt x="1376" y="664"/>
                  </a:lnTo>
                  <a:lnTo>
                    <a:pt x="1368" y="672"/>
                  </a:lnTo>
                  <a:lnTo>
                    <a:pt x="1364" y="678"/>
                  </a:lnTo>
                  <a:lnTo>
                    <a:pt x="1360" y="686"/>
                  </a:lnTo>
                  <a:lnTo>
                    <a:pt x="1358" y="702"/>
                  </a:lnTo>
                  <a:lnTo>
                    <a:pt x="1358" y="720"/>
                  </a:lnTo>
                  <a:lnTo>
                    <a:pt x="1358" y="736"/>
                  </a:lnTo>
                  <a:lnTo>
                    <a:pt x="1354" y="752"/>
                  </a:lnTo>
                  <a:lnTo>
                    <a:pt x="1352" y="760"/>
                  </a:lnTo>
                  <a:lnTo>
                    <a:pt x="1346" y="768"/>
                  </a:lnTo>
                  <a:lnTo>
                    <a:pt x="1340" y="776"/>
                  </a:lnTo>
                  <a:lnTo>
                    <a:pt x="1330" y="782"/>
                  </a:lnTo>
                  <a:lnTo>
                    <a:pt x="1320" y="786"/>
                  </a:lnTo>
                  <a:lnTo>
                    <a:pt x="1310" y="790"/>
                  </a:lnTo>
                  <a:lnTo>
                    <a:pt x="1300" y="790"/>
                  </a:lnTo>
                  <a:lnTo>
                    <a:pt x="1288" y="788"/>
                  </a:lnTo>
                  <a:lnTo>
                    <a:pt x="1278" y="784"/>
                  </a:lnTo>
                  <a:lnTo>
                    <a:pt x="1268" y="780"/>
                  </a:lnTo>
                  <a:lnTo>
                    <a:pt x="1246" y="768"/>
                  </a:lnTo>
                  <a:lnTo>
                    <a:pt x="1228" y="752"/>
                  </a:lnTo>
                  <a:lnTo>
                    <a:pt x="1210" y="734"/>
                  </a:lnTo>
                  <a:lnTo>
                    <a:pt x="1196" y="716"/>
                  </a:lnTo>
                  <a:lnTo>
                    <a:pt x="1186" y="700"/>
                  </a:lnTo>
                  <a:lnTo>
                    <a:pt x="1176" y="682"/>
                  </a:lnTo>
                  <a:lnTo>
                    <a:pt x="1168" y="660"/>
                  </a:lnTo>
                  <a:lnTo>
                    <a:pt x="1162" y="638"/>
                  </a:lnTo>
                  <a:lnTo>
                    <a:pt x="1156" y="612"/>
                  </a:lnTo>
                  <a:lnTo>
                    <a:pt x="1156" y="588"/>
                  </a:lnTo>
                  <a:lnTo>
                    <a:pt x="1158" y="576"/>
                  </a:lnTo>
                  <a:lnTo>
                    <a:pt x="1160" y="566"/>
                  </a:lnTo>
                  <a:lnTo>
                    <a:pt x="1164" y="556"/>
                  </a:lnTo>
                  <a:lnTo>
                    <a:pt x="1170" y="546"/>
                  </a:lnTo>
                  <a:lnTo>
                    <a:pt x="1178" y="538"/>
                  </a:lnTo>
                  <a:lnTo>
                    <a:pt x="1186" y="532"/>
                  </a:lnTo>
                  <a:lnTo>
                    <a:pt x="1198" y="528"/>
                  </a:lnTo>
                  <a:lnTo>
                    <a:pt x="1206" y="526"/>
                  </a:lnTo>
                  <a:lnTo>
                    <a:pt x="1216" y="524"/>
                  </a:lnTo>
                  <a:lnTo>
                    <a:pt x="1224" y="526"/>
                  </a:lnTo>
                  <a:lnTo>
                    <a:pt x="1240" y="532"/>
                  </a:lnTo>
                  <a:lnTo>
                    <a:pt x="1254" y="540"/>
                  </a:lnTo>
                  <a:lnTo>
                    <a:pt x="1268" y="548"/>
                  </a:lnTo>
                  <a:lnTo>
                    <a:pt x="1284" y="554"/>
                  </a:lnTo>
                  <a:lnTo>
                    <a:pt x="1292" y="556"/>
                  </a:lnTo>
                  <a:lnTo>
                    <a:pt x="1302" y="554"/>
                  </a:lnTo>
                  <a:lnTo>
                    <a:pt x="1312" y="552"/>
                  </a:lnTo>
                  <a:lnTo>
                    <a:pt x="1322" y="546"/>
                  </a:lnTo>
                  <a:lnTo>
                    <a:pt x="1328" y="540"/>
                  </a:lnTo>
                  <a:lnTo>
                    <a:pt x="1334" y="532"/>
                  </a:lnTo>
                  <a:lnTo>
                    <a:pt x="1336" y="522"/>
                  </a:lnTo>
                  <a:lnTo>
                    <a:pt x="1336" y="510"/>
                  </a:lnTo>
                  <a:lnTo>
                    <a:pt x="1334" y="484"/>
                  </a:lnTo>
                  <a:lnTo>
                    <a:pt x="1328" y="462"/>
                  </a:lnTo>
                  <a:lnTo>
                    <a:pt x="1198" y="238"/>
                  </a:lnTo>
                  <a:lnTo>
                    <a:pt x="924" y="238"/>
                  </a:lnTo>
                  <a:lnTo>
                    <a:pt x="902" y="230"/>
                  </a:lnTo>
                  <a:lnTo>
                    <a:pt x="898" y="228"/>
                  </a:lnTo>
                  <a:lnTo>
                    <a:pt x="896" y="226"/>
                  </a:lnTo>
                  <a:lnTo>
                    <a:pt x="894" y="226"/>
                  </a:lnTo>
                  <a:lnTo>
                    <a:pt x="892" y="224"/>
                  </a:lnTo>
                  <a:lnTo>
                    <a:pt x="890" y="224"/>
                  </a:lnTo>
                  <a:lnTo>
                    <a:pt x="888" y="222"/>
                  </a:lnTo>
                  <a:lnTo>
                    <a:pt x="886" y="220"/>
                  </a:lnTo>
                  <a:lnTo>
                    <a:pt x="884" y="220"/>
                  </a:lnTo>
                  <a:lnTo>
                    <a:pt x="882" y="218"/>
                  </a:lnTo>
                  <a:lnTo>
                    <a:pt x="880" y="216"/>
                  </a:lnTo>
                  <a:lnTo>
                    <a:pt x="878" y="214"/>
                  </a:lnTo>
                  <a:lnTo>
                    <a:pt x="876" y="212"/>
                  </a:lnTo>
                  <a:lnTo>
                    <a:pt x="874" y="210"/>
                  </a:lnTo>
                  <a:lnTo>
                    <a:pt x="874" y="208"/>
                  </a:lnTo>
                  <a:lnTo>
                    <a:pt x="872" y="206"/>
                  </a:lnTo>
                  <a:lnTo>
                    <a:pt x="870" y="204"/>
                  </a:lnTo>
                  <a:lnTo>
                    <a:pt x="870" y="202"/>
                  </a:lnTo>
                  <a:lnTo>
                    <a:pt x="868" y="200"/>
                  </a:lnTo>
                  <a:lnTo>
                    <a:pt x="868" y="198"/>
                  </a:lnTo>
                  <a:lnTo>
                    <a:pt x="868" y="194"/>
                  </a:lnTo>
                  <a:lnTo>
                    <a:pt x="870" y="182"/>
                  </a:lnTo>
                  <a:lnTo>
                    <a:pt x="872" y="172"/>
                  </a:lnTo>
                  <a:lnTo>
                    <a:pt x="876" y="164"/>
                  </a:lnTo>
                  <a:lnTo>
                    <a:pt x="880" y="158"/>
                  </a:lnTo>
                  <a:lnTo>
                    <a:pt x="894" y="148"/>
                  </a:lnTo>
                  <a:lnTo>
                    <a:pt x="908" y="138"/>
                  </a:lnTo>
                  <a:lnTo>
                    <a:pt x="922" y="130"/>
                  </a:lnTo>
                  <a:lnTo>
                    <a:pt x="936" y="120"/>
                  </a:lnTo>
                  <a:lnTo>
                    <a:pt x="940" y="114"/>
                  </a:lnTo>
                  <a:lnTo>
                    <a:pt x="944" y="106"/>
                  </a:lnTo>
                  <a:lnTo>
                    <a:pt x="948" y="96"/>
                  </a:lnTo>
                  <a:lnTo>
                    <a:pt x="948" y="84"/>
                  </a:lnTo>
                  <a:lnTo>
                    <a:pt x="948" y="74"/>
                  </a:lnTo>
                  <a:lnTo>
                    <a:pt x="944" y="64"/>
                  </a:lnTo>
                  <a:lnTo>
                    <a:pt x="940" y="54"/>
                  </a:lnTo>
                  <a:lnTo>
                    <a:pt x="932" y="46"/>
                  </a:lnTo>
                  <a:lnTo>
                    <a:pt x="924" y="38"/>
                  </a:lnTo>
                  <a:lnTo>
                    <a:pt x="916" y="30"/>
                  </a:lnTo>
                  <a:lnTo>
                    <a:pt x="894" y="18"/>
                  </a:lnTo>
                  <a:lnTo>
                    <a:pt x="870" y="10"/>
                  </a:lnTo>
                  <a:lnTo>
                    <a:pt x="846" y="4"/>
                  </a:lnTo>
                  <a:lnTo>
                    <a:pt x="824" y="2"/>
                  </a:lnTo>
                  <a:lnTo>
                    <a:pt x="804" y="0"/>
                  </a:lnTo>
                  <a:lnTo>
                    <a:pt x="786" y="2"/>
                  </a:lnTo>
                  <a:lnTo>
                    <a:pt x="762" y="4"/>
                  </a:lnTo>
                  <a:lnTo>
                    <a:pt x="738" y="10"/>
                  </a:lnTo>
                  <a:lnTo>
                    <a:pt x="714" y="18"/>
                  </a:lnTo>
                  <a:lnTo>
                    <a:pt x="694" y="30"/>
                  </a:lnTo>
                  <a:lnTo>
                    <a:pt x="684" y="38"/>
                  </a:lnTo>
                  <a:lnTo>
                    <a:pt x="676" y="46"/>
                  </a:lnTo>
                  <a:lnTo>
                    <a:pt x="670" y="54"/>
                  </a:lnTo>
                  <a:lnTo>
                    <a:pt x="664" y="64"/>
                  </a:lnTo>
                  <a:lnTo>
                    <a:pt x="662" y="74"/>
                  </a:lnTo>
                  <a:lnTo>
                    <a:pt x="660" y="84"/>
                  </a:lnTo>
                  <a:lnTo>
                    <a:pt x="662" y="96"/>
                  </a:lnTo>
                  <a:lnTo>
                    <a:pt x="664" y="106"/>
                  </a:lnTo>
                  <a:lnTo>
                    <a:pt x="668" y="114"/>
                  </a:lnTo>
                  <a:lnTo>
                    <a:pt x="674" y="120"/>
                  </a:lnTo>
                  <a:lnTo>
                    <a:pt x="686" y="130"/>
                  </a:lnTo>
                  <a:lnTo>
                    <a:pt x="700" y="138"/>
                  </a:lnTo>
                  <a:lnTo>
                    <a:pt x="716" y="148"/>
                  </a:lnTo>
                  <a:lnTo>
                    <a:pt x="728" y="158"/>
                  </a:lnTo>
                  <a:lnTo>
                    <a:pt x="734" y="164"/>
                  </a:lnTo>
                  <a:lnTo>
                    <a:pt x="736" y="172"/>
                  </a:lnTo>
                  <a:lnTo>
                    <a:pt x="740" y="182"/>
                  </a:lnTo>
                  <a:lnTo>
                    <a:pt x="740" y="194"/>
                  </a:lnTo>
                  <a:lnTo>
                    <a:pt x="740" y="198"/>
                  </a:lnTo>
                  <a:lnTo>
                    <a:pt x="740" y="200"/>
                  </a:lnTo>
                  <a:lnTo>
                    <a:pt x="740" y="202"/>
                  </a:lnTo>
                  <a:lnTo>
                    <a:pt x="738" y="204"/>
                  </a:lnTo>
                  <a:lnTo>
                    <a:pt x="738" y="206"/>
                  </a:lnTo>
                  <a:lnTo>
                    <a:pt x="736" y="206"/>
                  </a:lnTo>
                  <a:lnTo>
                    <a:pt x="736" y="208"/>
                  </a:lnTo>
                  <a:lnTo>
                    <a:pt x="734" y="210"/>
                  </a:lnTo>
                  <a:lnTo>
                    <a:pt x="734" y="212"/>
                  </a:lnTo>
                  <a:lnTo>
                    <a:pt x="732" y="212"/>
                  </a:lnTo>
                  <a:lnTo>
                    <a:pt x="730" y="214"/>
                  </a:lnTo>
                  <a:lnTo>
                    <a:pt x="730" y="216"/>
                  </a:lnTo>
                  <a:lnTo>
                    <a:pt x="726" y="218"/>
                  </a:lnTo>
                  <a:lnTo>
                    <a:pt x="724" y="220"/>
                  </a:lnTo>
                  <a:lnTo>
                    <a:pt x="722" y="220"/>
                  </a:lnTo>
                  <a:lnTo>
                    <a:pt x="720" y="222"/>
                  </a:lnTo>
                  <a:lnTo>
                    <a:pt x="718" y="224"/>
                  </a:lnTo>
                  <a:lnTo>
                    <a:pt x="716" y="224"/>
                  </a:lnTo>
                  <a:lnTo>
                    <a:pt x="714" y="226"/>
                  </a:lnTo>
                  <a:lnTo>
                    <a:pt x="712" y="226"/>
                  </a:lnTo>
                  <a:lnTo>
                    <a:pt x="710" y="228"/>
                  </a:lnTo>
                  <a:lnTo>
                    <a:pt x="708" y="230"/>
                  </a:lnTo>
                  <a:lnTo>
                    <a:pt x="706" y="230"/>
                  </a:lnTo>
                  <a:lnTo>
                    <a:pt x="684" y="238"/>
                  </a:lnTo>
                  <a:lnTo>
                    <a:pt x="400" y="238"/>
                  </a:lnTo>
                  <a:lnTo>
                    <a:pt x="398" y="236"/>
                  </a:lnTo>
                  <a:lnTo>
                    <a:pt x="0" y="926"/>
                  </a:lnTo>
                  <a:lnTo>
                    <a:pt x="400" y="1618"/>
                  </a:lnTo>
                  <a:lnTo>
                    <a:pt x="1198" y="1618"/>
                  </a:lnTo>
                  <a:lnTo>
                    <a:pt x="1200" y="1618"/>
                  </a:lnTo>
                  <a:lnTo>
                    <a:pt x="1312" y="1426"/>
                  </a:lnTo>
                  <a:close/>
                </a:path>
              </a:pathLst>
            </a:custGeom>
            <a:solidFill>
              <a:srgbClr val="50EC20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325154" y="3968091"/>
              <a:ext cx="162095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Biospecimen</a:t>
              </a:r>
            </a:p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Analysis 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93609" y="3325362"/>
            <a:ext cx="1981200" cy="1711325"/>
            <a:chOff x="5193609" y="3325362"/>
            <a:chExt cx="1981200" cy="1711325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5193609" y="3325362"/>
              <a:ext cx="1981200" cy="1711325"/>
            </a:xfrm>
            <a:custGeom>
              <a:avLst/>
              <a:gdLst>
                <a:gd name="T0" fmla="*/ 1124331 w 1600"/>
                <a:gd name="T1" fmla="*/ 4953 h 1382"/>
                <a:gd name="T2" fmla="*/ 1104519 w 1600"/>
                <a:gd name="T3" fmla="*/ 12383 h 1382"/>
                <a:gd name="T4" fmla="*/ 1094613 w 1600"/>
                <a:gd name="T5" fmla="*/ 17336 h 1382"/>
                <a:gd name="T6" fmla="*/ 1084707 w 1600"/>
                <a:gd name="T7" fmla="*/ 22289 h 1382"/>
                <a:gd name="T8" fmla="*/ 1077278 w 1600"/>
                <a:gd name="T9" fmla="*/ 27243 h 1382"/>
                <a:gd name="T10" fmla="*/ 1067372 w 1600"/>
                <a:gd name="T11" fmla="*/ 34672 h 1382"/>
                <a:gd name="T12" fmla="*/ 1062419 w 1600"/>
                <a:gd name="T13" fmla="*/ 42102 h 1382"/>
                <a:gd name="T14" fmla="*/ 1059942 w 1600"/>
                <a:gd name="T15" fmla="*/ 49532 h 1382"/>
                <a:gd name="T16" fmla="*/ 1057466 w 1600"/>
                <a:gd name="T17" fmla="*/ 56962 h 1382"/>
                <a:gd name="T18" fmla="*/ 1059942 w 1600"/>
                <a:gd name="T19" fmla="*/ 71821 h 1382"/>
                <a:gd name="T20" fmla="*/ 1059942 w 1600"/>
                <a:gd name="T21" fmla="*/ 79251 h 1382"/>
                <a:gd name="T22" fmla="*/ 1072325 w 1600"/>
                <a:gd name="T23" fmla="*/ 101540 h 1382"/>
                <a:gd name="T24" fmla="*/ 1121855 w 1600"/>
                <a:gd name="T25" fmla="*/ 136213 h 1382"/>
                <a:gd name="T26" fmla="*/ 1131761 w 1600"/>
                <a:gd name="T27" fmla="*/ 141166 h 1382"/>
                <a:gd name="T28" fmla="*/ 1144143 w 1600"/>
                <a:gd name="T29" fmla="*/ 153549 h 1382"/>
                <a:gd name="T30" fmla="*/ 1149096 w 1600"/>
                <a:gd name="T31" fmla="*/ 160978 h 1382"/>
                <a:gd name="T32" fmla="*/ 1156526 w 1600"/>
                <a:gd name="T33" fmla="*/ 180791 h 1382"/>
                <a:gd name="T34" fmla="*/ 1156526 w 1600"/>
                <a:gd name="T35" fmla="*/ 193174 h 1382"/>
                <a:gd name="T36" fmla="*/ 1126808 w 1600"/>
                <a:gd name="T37" fmla="*/ 252612 h 1382"/>
                <a:gd name="T38" fmla="*/ 978218 w 1600"/>
                <a:gd name="T39" fmla="*/ 297191 h 1382"/>
                <a:gd name="T40" fmla="*/ 842010 w 1600"/>
                <a:gd name="T41" fmla="*/ 260042 h 1382"/>
                <a:gd name="T42" fmla="*/ 799910 w 1600"/>
                <a:gd name="T43" fmla="*/ 193174 h 1382"/>
                <a:gd name="T44" fmla="*/ 802386 w 1600"/>
                <a:gd name="T45" fmla="*/ 183268 h 1382"/>
                <a:gd name="T46" fmla="*/ 804863 w 1600"/>
                <a:gd name="T47" fmla="*/ 170885 h 1382"/>
                <a:gd name="T48" fmla="*/ 812292 w 1600"/>
                <a:gd name="T49" fmla="*/ 153549 h 1382"/>
                <a:gd name="T50" fmla="*/ 819722 w 1600"/>
                <a:gd name="T51" fmla="*/ 146119 h 1382"/>
                <a:gd name="T52" fmla="*/ 832104 w 1600"/>
                <a:gd name="T53" fmla="*/ 136213 h 1382"/>
                <a:gd name="T54" fmla="*/ 869252 w 1600"/>
                <a:gd name="T55" fmla="*/ 113923 h 1382"/>
                <a:gd name="T56" fmla="*/ 896493 w 1600"/>
                <a:gd name="T57" fmla="*/ 79251 h 1382"/>
                <a:gd name="T58" fmla="*/ 898970 w 1600"/>
                <a:gd name="T59" fmla="*/ 71821 h 1382"/>
                <a:gd name="T60" fmla="*/ 898970 w 1600"/>
                <a:gd name="T61" fmla="*/ 56962 h 1382"/>
                <a:gd name="T62" fmla="*/ 898970 w 1600"/>
                <a:gd name="T63" fmla="*/ 49532 h 1382"/>
                <a:gd name="T64" fmla="*/ 894017 w 1600"/>
                <a:gd name="T65" fmla="*/ 42102 h 1382"/>
                <a:gd name="T66" fmla="*/ 889064 w 1600"/>
                <a:gd name="T67" fmla="*/ 34672 h 1382"/>
                <a:gd name="T68" fmla="*/ 879158 w 1600"/>
                <a:gd name="T69" fmla="*/ 27243 h 1382"/>
                <a:gd name="T70" fmla="*/ 871728 w 1600"/>
                <a:gd name="T71" fmla="*/ 22289 h 1382"/>
                <a:gd name="T72" fmla="*/ 861822 w 1600"/>
                <a:gd name="T73" fmla="*/ 17336 h 1382"/>
                <a:gd name="T74" fmla="*/ 851916 w 1600"/>
                <a:gd name="T75" fmla="*/ 12383 h 1382"/>
                <a:gd name="T76" fmla="*/ 834581 w 1600"/>
                <a:gd name="T77" fmla="*/ 4953 h 1382"/>
                <a:gd name="T78" fmla="*/ 497777 w 1600"/>
                <a:gd name="T79" fmla="*/ 2477 h 1382"/>
                <a:gd name="T80" fmla="*/ 324422 w 1600"/>
                <a:gd name="T81" fmla="*/ 371489 h 1382"/>
                <a:gd name="T82" fmla="*/ 373952 w 1600"/>
                <a:gd name="T83" fmla="*/ 398731 h 1382"/>
                <a:gd name="T84" fmla="*/ 470535 w 1600"/>
                <a:gd name="T85" fmla="*/ 361582 h 1382"/>
                <a:gd name="T86" fmla="*/ 525018 w 1600"/>
                <a:gd name="T87" fmla="*/ 388825 h 1382"/>
                <a:gd name="T88" fmla="*/ 537401 w 1600"/>
                <a:gd name="T89" fmla="*/ 500272 h 1382"/>
                <a:gd name="T90" fmla="*/ 475488 w 1600"/>
                <a:gd name="T91" fmla="*/ 619148 h 1382"/>
                <a:gd name="T92" fmla="*/ 366522 w 1600"/>
                <a:gd name="T93" fmla="*/ 688493 h 1382"/>
                <a:gd name="T94" fmla="*/ 307086 w 1600"/>
                <a:gd name="T95" fmla="*/ 661250 h 1382"/>
                <a:gd name="T96" fmla="*/ 289751 w 1600"/>
                <a:gd name="T97" fmla="*/ 562186 h 1382"/>
                <a:gd name="T98" fmla="*/ 250127 w 1600"/>
                <a:gd name="T99" fmla="*/ 522561 h 1382"/>
                <a:gd name="T100" fmla="*/ 4953 w 1600"/>
                <a:gd name="T101" fmla="*/ 854424 h 1382"/>
                <a:gd name="T102" fmla="*/ 180785 w 1600"/>
                <a:gd name="T103" fmla="*/ 1151615 h 1382"/>
                <a:gd name="T104" fmla="*/ 245174 w 1600"/>
                <a:gd name="T105" fmla="*/ 1181334 h 1382"/>
                <a:gd name="T106" fmla="*/ 282321 w 1600"/>
                <a:gd name="T107" fmla="*/ 1141709 h 1382"/>
                <a:gd name="T108" fmla="*/ 299657 w 1600"/>
                <a:gd name="T109" fmla="*/ 1042645 h 1382"/>
                <a:gd name="T110" fmla="*/ 354140 w 1600"/>
                <a:gd name="T111" fmla="*/ 1015403 h 1382"/>
                <a:gd name="T112" fmla="*/ 460629 w 1600"/>
                <a:gd name="T113" fmla="*/ 1072364 h 1382"/>
                <a:gd name="T114" fmla="*/ 525018 w 1600"/>
                <a:gd name="T115" fmla="*/ 1173905 h 1382"/>
                <a:gd name="T116" fmla="*/ 529971 w 1600"/>
                <a:gd name="T117" fmla="*/ 1305164 h 1382"/>
                <a:gd name="T118" fmla="*/ 465582 w 1600"/>
                <a:gd name="T119" fmla="*/ 1342313 h 1382"/>
                <a:gd name="T120" fmla="*/ 381381 w 1600"/>
                <a:gd name="T121" fmla="*/ 1307641 h 1382"/>
                <a:gd name="T122" fmla="*/ 326898 w 1600"/>
                <a:gd name="T123" fmla="*/ 1322500 h 1382"/>
                <a:gd name="T124" fmla="*/ 497777 w 1600"/>
                <a:gd name="T125" fmla="*/ 1711325 h 13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00" h="1382">
                  <a:moveTo>
                    <a:pt x="1200" y="2"/>
                  </a:moveTo>
                  <a:lnTo>
                    <a:pt x="912" y="2"/>
                  </a:lnTo>
                  <a:lnTo>
                    <a:pt x="908" y="4"/>
                  </a:lnTo>
                  <a:lnTo>
                    <a:pt x="906" y="4"/>
                  </a:lnTo>
                  <a:lnTo>
                    <a:pt x="894" y="8"/>
                  </a:lnTo>
                  <a:lnTo>
                    <a:pt x="892" y="10"/>
                  </a:lnTo>
                  <a:lnTo>
                    <a:pt x="890" y="10"/>
                  </a:lnTo>
                  <a:lnTo>
                    <a:pt x="886" y="12"/>
                  </a:lnTo>
                  <a:lnTo>
                    <a:pt x="884" y="14"/>
                  </a:lnTo>
                  <a:lnTo>
                    <a:pt x="882" y="14"/>
                  </a:lnTo>
                  <a:lnTo>
                    <a:pt x="880" y="16"/>
                  </a:lnTo>
                  <a:lnTo>
                    <a:pt x="876" y="18"/>
                  </a:lnTo>
                  <a:lnTo>
                    <a:pt x="874" y="18"/>
                  </a:lnTo>
                  <a:lnTo>
                    <a:pt x="870" y="22"/>
                  </a:lnTo>
                  <a:lnTo>
                    <a:pt x="866" y="26"/>
                  </a:lnTo>
                  <a:lnTo>
                    <a:pt x="864" y="26"/>
                  </a:lnTo>
                  <a:lnTo>
                    <a:pt x="862" y="28"/>
                  </a:lnTo>
                  <a:lnTo>
                    <a:pt x="862" y="30"/>
                  </a:lnTo>
                  <a:lnTo>
                    <a:pt x="860" y="32"/>
                  </a:lnTo>
                  <a:lnTo>
                    <a:pt x="858" y="34"/>
                  </a:lnTo>
                  <a:lnTo>
                    <a:pt x="856" y="36"/>
                  </a:lnTo>
                  <a:lnTo>
                    <a:pt x="856" y="38"/>
                  </a:lnTo>
                  <a:lnTo>
                    <a:pt x="856" y="40"/>
                  </a:lnTo>
                  <a:lnTo>
                    <a:pt x="854" y="42"/>
                  </a:lnTo>
                  <a:lnTo>
                    <a:pt x="854" y="46"/>
                  </a:lnTo>
                  <a:lnTo>
                    <a:pt x="854" y="52"/>
                  </a:lnTo>
                  <a:lnTo>
                    <a:pt x="854" y="54"/>
                  </a:lnTo>
                  <a:lnTo>
                    <a:pt x="856" y="58"/>
                  </a:lnTo>
                  <a:lnTo>
                    <a:pt x="856" y="60"/>
                  </a:lnTo>
                  <a:lnTo>
                    <a:pt x="856" y="64"/>
                  </a:lnTo>
                  <a:lnTo>
                    <a:pt x="858" y="70"/>
                  </a:lnTo>
                  <a:lnTo>
                    <a:pt x="862" y="76"/>
                  </a:lnTo>
                  <a:lnTo>
                    <a:pt x="866" y="82"/>
                  </a:lnTo>
                  <a:lnTo>
                    <a:pt x="878" y="92"/>
                  </a:lnTo>
                  <a:lnTo>
                    <a:pt x="890" y="100"/>
                  </a:lnTo>
                  <a:lnTo>
                    <a:pt x="904" y="108"/>
                  </a:lnTo>
                  <a:lnTo>
                    <a:pt x="906" y="110"/>
                  </a:lnTo>
                  <a:lnTo>
                    <a:pt x="908" y="110"/>
                  </a:lnTo>
                  <a:lnTo>
                    <a:pt x="912" y="114"/>
                  </a:lnTo>
                  <a:lnTo>
                    <a:pt x="914" y="114"/>
                  </a:lnTo>
                  <a:lnTo>
                    <a:pt x="918" y="118"/>
                  </a:lnTo>
                  <a:lnTo>
                    <a:pt x="920" y="120"/>
                  </a:lnTo>
                  <a:lnTo>
                    <a:pt x="924" y="124"/>
                  </a:lnTo>
                  <a:lnTo>
                    <a:pt x="928" y="130"/>
                  </a:lnTo>
                  <a:lnTo>
                    <a:pt x="930" y="138"/>
                  </a:lnTo>
                  <a:lnTo>
                    <a:pt x="932" y="138"/>
                  </a:lnTo>
                  <a:lnTo>
                    <a:pt x="934" y="146"/>
                  </a:lnTo>
                  <a:lnTo>
                    <a:pt x="934" y="148"/>
                  </a:lnTo>
                  <a:lnTo>
                    <a:pt x="934" y="156"/>
                  </a:lnTo>
                  <a:lnTo>
                    <a:pt x="934" y="168"/>
                  </a:lnTo>
                  <a:lnTo>
                    <a:pt x="930" y="178"/>
                  </a:lnTo>
                  <a:lnTo>
                    <a:pt x="926" y="188"/>
                  </a:lnTo>
                  <a:lnTo>
                    <a:pt x="918" y="196"/>
                  </a:lnTo>
                  <a:lnTo>
                    <a:pt x="910" y="204"/>
                  </a:lnTo>
                  <a:lnTo>
                    <a:pt x="902" y="210"/>
                  </a:lnTo>
                  <a:lnTo>
                    <a:pt x="880" y="222"/>
                  </a:lnTo>
                  <a:lnTo>
                    <a:pt x="856" y="230"/>
                  </a:lnTo>
                  <a:lnTo>
                    <a:pt x="832" y="236"/>
                  </a:lnTo>
                  <a:lnTo>
                    <a:pt x="810" y="240"/>
                  </a:lnTo>
                  <a:lnTo>
                    <a:pt x="790" y="240"/>
                  </a:lnTo>
                  <a:lnTo>
                    <a:pt x="770" y="240"/>
                  </a:lnTo>
                  <a:lnTo>
                    <a:pt x="748" y="236"/>
                  </a:lnTo>
                  <a:lnTo>
                    <a:pt x="724" y="230"/>
                  </a:lnTo>
                  <a:lnTo>
                    <a:pt x="700" y="222"/>
                  </a:lnTo>
                  <a:lnTo>
                    <a:pt x="680" y="210"/>
                  </a:lnTo>
                  <a:lnTo>
                    <a:pt x="670" y="204"/>
                  </a:lnTo>
                  <a:lnTo>
                    <a:pt x="662" y="196"/>
                  </a:lnTo>
                  <a:lnTo>
                    <a:pt x="656" y="188"/>
                  </a:lnTo>
                  <a:lnTo>
                    <a:pt x="650" y="178"/>
                  </a:lnTo>
                  <a:lnTo>
                    <a:pt x="648" y="168"/>
                  </a:lnTo>
                  <a:lnTo>
                    <a:pt x="646" y="156"/>
                  </a:lnTo>
                  <a:lnTo>
                    <a:pt x="648" y="148"/>
                  </a:lnTo>
                  <a:lnTo>
                    <a:pt x="648" y="146"/>
                  </a:lnTo>
                  <a:lnTo>
                    <a:pt x="650" y="138"/>
                  </a:lnTo>
                  <a:lnTo>
                    <a:pt x="652" y="130"/>
                  </a:lnTo>
                  <a:lnTo>
                    <a:pt x="656" y="124"/>
                  </a:lnTo>
                  <a:lnTo>
                    <a:pt x="660" y="120"/>
                  </a:lnTo>
                  <a:lnTo>
                    <a:pt x="662" y="118"/>
                  </a:lnTo>
                  <a:lnTo>
                    <a:pt x="666" y="114"/>
                  </a:lnTo>
                  <a:lnTo>
                    <a:pt x="668" y="114"/>
                  </a:lnTo>
                  <a:lnTo>
                    <a:pt x="672" y="110"/>
                  </a:lnTo>
                  <a:lnTo>
                    <a:pt x="674" y="110"/>
                  </a:lnTo>
                  <a:lnTo>
                    <a:pt x="676" y="108"/>
                  </a:lnTo>
                  <a:lnTo>
                    <a:pt x="690" y="100"/>
                  </a:lnTo>
                  <a:lnTo>
                    <a:pt x="702" y="92"/>
                  </a:lnTo>
                  <a:lnTo>
                    <a:pt x="714" y="82"/>
                  </a:lnTo>
                  <a:lnTo>
                    <a:pt x="718" y="76"/>
                  </a:lnTo>
                  <a:lnTo>
                    <a:pt x="722" y="70"/>
                  </a:lnTo>
                  <a:lnTo>
                    <a:pt x="724" y="64"/>
                  </a:lnTo>
                  <a:lnTo>
                    <a:pt x="724" y="60"/>
                  </a:lnTo>
                  <a:lnTo>
                    <a:pt x="726" y="58"/>
                  </a:lnTo>
                  <a:lnTo>
                    <a:pt x="726" y="54"/>
                  </a:lnTo>
                  <a:lnTo>
                    <a:pt x="726" y="52"/>
                  </a:lnTo>
                  <a:lnTo>
                    <a:pt x="726" y="46"/>
                  </a:lnTo>
                  <a:lnTo>
                    <a:pt x="726" y="42"/>
                  </a:lnTo>
                  <a:lnTo>
                    <a:pt x="726" y="40"/>
                  </a:lnTo>
                  <a:lnTo>
                    <a:pt x="724" y="38"/>
                  </a:lnTo>
                  <a:lnTo>
                    <a:pt x="724" y="36"/>
                  </a:lnTo>
                  <a:lnTo>
                    <a:pt x="722" y="34"/>
                  </a:lnTo>
                  <a:lnTo>
                    <a:pt x="722" y="32"/>
                  </a:lnTo>
                  <a:lnTo>
                    <a:pt x="720" y="30"/>
                  </a:lnTo>
                  <a:lnTo>
                    <a:pt x="718" y="28"/>
                  </a:lnTo>
                  <a:lnTo>
                    <a:pt x="716" y="26"/>
                  </a:lnTo>
                  <a:lnTo>
                    <a:pt x="714" y="26"/>
                  </a:lnTo>
                  <a:lnTo>
                    <a:pt x="710" y="22"/>
                  </a:lnTo>
                  <a:lnTo>
                    <a:pt x="706" y="18"/>
                  </a:lnTo>
                  <a:lnTo>
                    <a:pt x="704" y="18"/>
                  </a:lnTo>
                  <a:lnTo>
                    <a:pt x="702" y="16"/>
                  </a:lnTo>
                  <a:lnTo>
                    <a:pt x="700" y="14"/>
                  </a:lnTo>
                  <a:lnTo>
                    <a:pt x="696" y="14"/>
                  </a:lnTo>
                  <a:lnTo>
                    <a:pt x="694" y="12"/>
                  </a:lnTo>
                  <a:lnTo>
                    <a:pt x="692" y="10"/>
                  </a:lnTo>
                  <a:lnTo>
                    <a:pt x="688" y="10"/>
                  </a:lnTo>
                  <a:lnTo>
                    <a:pt x="686" y="8"/>
                  </a:lnTo>
                  <a:lnTo>
                    <a:pt x="674" y="4"/>
                  </a:lnTo>
                  <a:lnTo>
                    <a:pt x="668" y="2"/>
                  </a:lnTo>
                  <a:lnTo>
                    <a:pt x="402" y="2"/>
                  </a:lnTo>
                  <a:lnTo>
                    <a:pt x="264" y="238"/>
                  </a:lnTo>
                  <a:lnTo>
                    <a:pt x="260" y="260"/>
                  </a:lnTo>
                  <a:lnTo>
                    <a:pt x="260" y="282"/>
                  </a:lnTo>
                  <a:lnTo>
                    <a:pt x="260" y="292"/>
                  </a:lnTo>
                  <a:lnTo>
                    <a:pt x="262" y="300"/>
                  </a:lnTo>
                  <a:lnTo>
                    <a:pt x="268" y="308"/>
                  </a:lnTo>
                  <a:lnTo>
                    <a:pt x="274" y="314"/>
                  </a:lnTo>
                  <a:lnTo>
                    <a:pt x="284" y="318"/>
                  </a:lnTo>
                  <a:lnTo>
                    <a:pt x="294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26" y="316"/>
                  </a:lnTo>
                  <a:lnTo>
                    <a:pt x="342" y="308"/>
                  </a:lnTo>
                  <a:lnTo>
                    <a:pt x="356" y="298"/>
                  </a:lnTo>
                  <a:lnTo>
                    <a:pt x="372" y="292"/>
                  </a:lnTo>
                  <a:lnTo>
                    <a:pt x="380" y="292"/>
                  </a:lnTo>
                  <a:lnTo>
                    <a:pt x="388" y="292"/>
                  </a:lnTo>
                  <a:lnTo>
                    <a:pt x="398" y="294"/>
                  </a:lnTo>
                  <a:lnTo>
                    <a:pt x="408" y="300"/>
                  </a:lnTo>
                  <a:lnTo>
                    <a:pt x="418" y="306"/>
                  </a:lnTo>
                  <a:lnTo>
                    <a:pt x="424" y="314"/>
                  </a:lnTo>
                  <a:lnTo>
                    <a:pt x="430" y="322"/>
                  </a:lnTo>
                  <a:lnTo>
                    <a:pt x="434" y="332"/>
                  </a:lnTo>
                  <a:lnTo>
                    <a:pt x="438" y="344"/>
                  </a:lnTo>
                  <a:lnTo>
                    <a:pt x="438" y="354"/>
                  </a:lnTo>
                  <a:lnTo>
                    <a:pt x="438" y="380"/>
                  </a:lnTo>
                  <a:lnTo>
                    <a:pt x="434" y="404"/>
                  </a:lnTo>
                  <a:lnTo>
                    <a:pt x="426" y="428"/>
                  </a:lnTo>
                  <a:lnTo>
                    <a:pt x="418" y="448"/>
                  </a:lnTo>
                  <a:lnTo>
                    <a:pt x="410" y="466"/>
                  </a:lnTo>
                  <a:lnTo>
                    <a:pt x="398" y="482"/>
                  </a:lnTo>
                  <a:lnTo>
                    <a:pt x="384" y="500"/>
                  </a:lnTo>
                  <a:lnTo>
                    <a:pt x="368" y="518"/>
                  </a:lnTo>
                  <a:lnTo>
                    <a:pt x="348" y="534"/>
                  </a:lnTo>
                  <a:lnTo>
                    <a:pt x="328" y="548"/>
                  </a:lnTo>
                  <a:lnTo>
                    <a:pt x="318" y="552"/>
                  </a:lnTo>
                  <a:lnTo>
                    <a:pt x="306" y="554"/>
                  </a:lnTo>
                  <a:lnTo>
                    <a:pt x="296" y="556"/>
                  </a:lnTo>
                  <a:lnTo>
                    <a:pt x="284" y="556"/>
                  </a:lnTo>
                  <a:lnTo>
                    <a:pt x="274" y="554"/>
                  </a:lnTo>
                  <a:lnTo>
                    <a:pt x="264" y="548"/>
                  </a:lnTo>
                  <a:lnTo>
                    <a:pt x="256" y="542"/>
                  </a:lnTo>
                  <a:lnTo>
                    <a:pt x="248" y="534"/>
                  </a:lnTo>
                  <a:lnTo>
                    <a:pt x="244" y="528"/>
                  </a:lnTo>
                  <a:lnTo>
                    <a:pt x="240" y="520"/>
                  </a:lnTo>
                  <a:lnTo>
                    <a:pt x="238" y="504"/>
                  </a:lnTo>
                  <a:lnTo>
                    <a:pt x="238" y="486"/>
                  </a:lnTo>
                  <a:lnTo>
                    <a:pt x="238" y="470"/>
                  </a:lnTo>
                  <a:lnTo>
                    <a:pt x="234" y="454"/>
                  </a:lnTo>
                  <a:lnTo>
                    <a:pt x="232" y="446"/>
                  </a:lnTo>
                  <a:lnTo>
                    <a:pt x="226" y="438"/>
                  </a:lnTo>
                  <a:lnTo>
                    <a:pt x="218" y="430"/>
                  </a:lnTo>
                  <a:lnTo>
                    <a:pt x="210" y="424"/>
                  </a:lnTo>
                  <a:lnTo>
                    <a:pt x="202" y="422"/>
                  </a:lnTo>
                  <a:lnTo>
                    <a:pt x="194" y="422"/>
                  </a:lnTo>
                  <a:lnTo>
                    <a:pt x="184" y="424"/>
                  </a:lnTo>
                  <a:lnTo>
                    <a:pt x="174" y="428"/>
                  </a:lnTo>
                  <a:lnTo>
                    <a:pt x="156" y="440"/>
                  </a:lnTo>
                  <a:lnTo>
                    <a:pt x="140" y="454"/>
                  </a:lnTo>
                  <a:lnTo>
                    <a:pt x="4" y="690"/>
                  </a:lnTo>
                  <a:lnTo>
                    <a:pt x="0" y="690"/>
                  </a:lnTo>
                  <a:lnTo>
                    <a:pt x="2" y="694"/>
                  </a:lnTo>
                  <a:lnTo>
                    <a:pt x="4" y="694"/>
                  </a:lnTo>
                  <a:lnTo>
                    <a:pt x="132" y="918"/>
                  </a:lnTo>
                  <a:lnTo>
                    <a:pt x="146" y="930"/>
                  </a:lnTo>
                  <a:lnTo>
                    <a:pt x="160" y="942"/>
                  </a:lnTo>
                  <a:lnTo>
                    <a:pt x="176" y="950"/>
                  </a:lnTo>
                  <a:lnTo>
                    <a:pt x="184" y="954"/>
                  </a:lnTo>
                  <a:lnTo>
                    <a:pt x="192" y="954"/>
                  </a:lnTo>
                  <a:lnTo>
                    <a:pt x="198" y="954"/>
                  </a:lnTo>
                  <a:lnTo>
                    <a:pt x="202" y="952"/>
                  </a:lnTo>
                  <a:lnTo>
                    <a:pt x="212" y="944"/>
                  </a:lnTo>
                  <a:lnTo>
                    <a:pt x="220" y="938"/>
                  </a:lnTo>
                  <a:lnTo>
                    <a:pt x="224" y="930"/>
                  </a:lnTo>
                  <a:lnTo>
                    <a:pt x="228" y="922"/>
                  </a:lnTo>
                  <a:lnTo>
                    <a:pt x="230" y="906"/>
                  </a:lnTo>
                  <a:lnTo>
                    <a:pt x="230" y="890"/>
                  </a:lnTo>
                  <a:lnTo>
                    <a:pt x="230" y="872"/>
                  </a:lnTo>
                  <a:lnTo>
                    <a:pt x="234" y="856"/>
                  </a:lnTo>
                  <a:lnTo>
                    <a:pt x="236" y="848"/>
                  </a:lnTo>
                  <a:lnTo>
                    <a:pt x="242" y="842"/>
                  </a:lnTo>
                  <a:lnTo>
                    <a:pt x="248" y="834"/>
                  </a:lnTo>
                  <a:lnTo>
                    <a:pt x="258" y="828"/>
                  </a:lnTo>
                  <a:lnTo>
                    <a:pt x="272" y="822"/>
                  </a:lnTo>
                  <a:lnTo>
                    <a:pt x="286" y="820"/>
                  </a:lnTo>
                  <a:lnTo>
                    <a:pt x="296" y="820"/>
                  </a:lnTo>
                  <a:lnTo>
                    <a:pt x="304" y="822"/>
                  </a:lnTo>
                  <a:lnTo>
                    <a:pt x="322" y="828"/>
                  </a:lnTo>
                  <a:lnTo>
                    <a:pt x="340" y="838"/>
                  </a:lnTo>
                  <a:lnTo>
                    <a:pt x="358" y="852"/>
                  </a:lnTo>
                  <a:lnTo>
                    <a:pt x="372" y="866"/>
                  </a:lnTo>
                  <a:lnTo>
                    <a:pt x="386" y="882"/>
                  </a:lnTo>
                  <a:lnTo>
                    <a:pt x="398" y="896"/>
                  </a:lnTo>
                  <a:lnTo>
                    <a:pt x="406" y="910"/>
                  </a:lnTo>
                  <a:lnTo>
                    <a:pt x="414" y="928"/>
                  </a:lnTo>
                  <a:lnTo>
                    <a:pt x="424" y="948"/>
                  </a:lnTo>
                  <a:lnTo>
                    <a:pt x="430" y="972"/>
                  </a:lnTo>
                  <a:lnTo>
                    <a:pt x="434" y="996"/>
                  </a:lnTo>
                  <a:lnTo>
                    <a:pt x="436" y="1022"/>
                  </a:lnTo>
                  <a:lnTo>
                    <a:pt x="434" y="1032"/>
                  </a:lnTo>
                  <a:lnTo>
                    <a:pt x="432" y="1044"/>
                  </a:lnTo>
                  <a:lnTo>
                    <a:pt x="428" y="1054"/>
                  </a:lnTo>
                  <a:lnTo>
                    <a:pt x="422" y="1062"/>
                  </a:lnTo>
                  <a:lnTo>
                    <a:pt x="414" y="1070"/>
                  </a:lnTo>
                  <a:lnTo>
                    <a:pt x="404" y="1076"/>
                  </a:lnTo>
                  <a:lnTo>
                    <a:pt x="390" y="1082"/>
                  </a:lnTo>
                  <a:lnTo>
                    <a:pt x="376" y="1084"/>
                  </a:lnTo>
                  <a:lnTo>
                    <a:pt x="366" y="1084"/>
                  </a:lnTo>
                  <a:lnTo>
                    <a:pt x="354" y="1080"/>
                  </a:lnTo>
                  <a:lnTo>
                    <a:pt x="336" y="1070"/>
                  </a:lnTo>
                  <a:lnTo>
                    <a:pt x="318" y="1060"/>
                  </a:lnTo>
                  <a:lnTo>
                    <a:pt x="308" y="1056"/>
                  </a:lnTo>
                  <a:lnTo>
                    <a:pt x="296" y="1054"/>
                  </a:lnTo>
                  <a:lnTo>
                    <a:pt x="284" y="1056"/>
                  </a:lnTo>
                  <a:lnTo>
                    <a:pt x="270" y="1062"/>
                  </a:lnTo>
                  <a:lnTo>
                    <a:pt x="264" y="1068"/>
                  </a:lnTo>
                  <a:lnTo>
                    <a:pt x="258" y="1076"/>
                  </a:lnTo>
                  <a:lnTo>
                    <a:pt x="256" y="1086"/>
                  </a:lnTo>
                  <a:lnTo>
                    <a:pt x="256" y="1096"/>
                  </a:lnTo>
                  <a:lnTo>
                    <a:pt x="258" y="1120"/>
                  </a:lnTo>
                  <a:lnTo>
                    <a:pt x="262" y="1142"/>
                  </a:lnTo>
                  <a:lnTo>
                    <a:pt x="402" y="1382"/>
                  </a:lnTo>
                  <a:lnTo>
                    <a:pt x="1200" y="1382"/>
                  </a:lnTo>
                  <a:lnTo>
                    <a:pt x="1600" y="690"/>
                  </a:lnTo>
                  <a:lnTo>
                    <a:pt x="1200" y="0"/>
                  </a:lnTo>
                  <a:lnTo>
                    <a:pt x="1200" y="2"/>
                  </a:lnTo>
                  <a:close/>
                </a:path>
              </a:pathLst>
            </a:custGeom>
            <a:solidFill>
              <a:srgbClr val="FB8037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5697558" y="3625399"/>
              <a:ext cx="1188146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0000"/>
                  </a:solidFill>
                </a:rPr>
                <a:t>Observer </a:t>
              </a:r>
            </a:p>
            <a:p>
              <a:pPr algn="ctr" eaLnBrk="1" hangingPunct="1"/>
              <a:r>
                <a:rPr lang="en-GB" altLang="en-US" sz="1600" b="1" dirty="0">
                  <a:solidFill>
                    <a:srgbClr val="000000"/>
                  </a:solidFill>
                </a:rPr>
                <a:t>&amp;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0000"/>
                  </a:solidFill>
                </a:rPr>
                <a:t>Clinician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0000"/>
                  </a:solidFill>
                </a:rPr>
                <a:t>Reported</a:t>
              </a:r>
            </a:p>
            <a:p>
              <a:pPr eaLnBrk="1" hangingPunct="1"/>
              <a:r>
                <a:rPr lang="en-GB" altLang="en-US" sz="1600" b="1" dirty="0">
                  <a:solidFill>
                    <a:srgbClr val="000000"/>
                  </a:solidFill>
                </a:rPr>
                <a:t>Outcomes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660084" y="2177599"/>
            <a:ext cx="2093913" cy="2306638"/>
            <a:chOff x="3660084" y="2177599"/>
            <a:chExt cx="2093913" cy="2306638"/>
          </a:xfrm>
        </p:grpSpPr>
        <p:sp>
          <p:nvSpPr>
            <p:cNvPr id="21" name="Freeform 2"/>
            <p:cNvSpPr>
              <a:spLocks/>
            </p:cNvSpPr>
            <p:nvPr/>
          </p:nvSpPr>
          <p:spPr bwMode="auto">
            <a:xfrm>
              <a:off x="3660084" y="2177599"/>
              <a:ext cx="2093913" cy="2306638"/>
            </a:xfrm>
            <a:custGeom>
              <a:avLst/>
              <a:gdLst>
                <a:gd name="T0" fmla="*/ 1129970 w 1690"/>
                <a:gd name="T1" fmla="*/ 250237 h 1862"/>
                <a:gd name="T2" fmla="*/ 1159706 w 1690"/>
                <a:gd name="T3" fmla="*/ 180864 h 1862"/>
                <a:gd name="T4" fmla="*/ 1226612 w 1690"/>
                <a:gd name="T5" fmla="*/ 104059 h 1862"/>
                <a:gd name="T6" fmla="*/ 1186964 w 1690"/>
                <a:gd name="T7" fmla="*/ 37164 h 1862"/>
                <a:gd name="T8" fmla="*/ 1025893 w 1690"/>
                <a:gd name="T9" fmla="*/ 0 h 1862"/>
                <a:gd name="T10" fmla="*/ 882169 w 1690"/>
                <a:gd name="T11" fmla="*/ 66895 h 1862"/>
                <a:gd name="T12" fmla="*/ 879691 w 1690"/>
                <a:gd name="T13" fmla="*/ 138745 h 1862"/>
                <a:gd name="T14" fmla="*/ 963943 w 1690"/>
                <a:gd name="T15" fmla="*/ 213073 h 1862"/>
                <a:gd name="T16" fmla="*/ 936685 w 1690"/>
                <a:gd name="T17" fmla="*/ 277490 h 1862"/>
                <a:gd name="T18" fmla="*/ 332052 w 1690"/>
                <a:gd name="T19" fmla="*/ 636741 h 1862"/>
                <a:gd name="T20" fmla="*/ 262668 w 1690"/>
                <a:gd name="T21" fmla="*/ 626831 h 1862"/>
                <a:gd name="T22" fmla="*/ 242844 w 1690"/>
                <a:gd name="T23" fmla="*/ 515339 h 1862"/>
                <a:gd name="T24" fmla="*/ 175938 w 1690"/>
                <a:gd name="T25" fmla="*/ 480653 h 1862"/>
                <a:gd name="T26" fmla="*/ 49560 w 1690"/>
                <a:gd name="T27" fmla="*/ 572324 h 1862"/>
                <a:gd name="T28" fmla="*/ 0 w 1690"/>
                <a:gd name="T29" fmla="*/ 730890 h 1862"/>
                <a:gd name="T30" fmla="*/ 37170 w 1690"/>
                <a:gd name="T31" fmla="*/ 797785 h 1862"/>
                <a:gd name="T32" fmla="*/ 138768 w 1690"/>
                <a:gd name="T33" fmla="*/ 777964 h 1862"/>
                <a:gd name="T34" fmla="*/ 213108 w 1690"/>
                <a:gd name="T35" fmla="*/ 787874 h 1862"/>
                <a:gd name="T36" fmla="*/ 220542 w 1690"/>
                <a:gd name="T37" fmla="*/ 1427093 h 1862"/>
                <a:gd name="T38" fmla="*/ 213108 w 1690"/>
                <a:gd name="T39" fmla="*/ 1531152 h 1862"/>
                <a:gd name="T40" fmla="*/ 128856 w 1690"/>
                <a:gd name="T41" fmla="*/ 1523719 h 1862"/>
                <a:gd name="T42" fmla="*/ 44604 w 1690"/>
                <a:gd name="T43" fmla="*/ 1513809 h 1862"/>
                <a:gd name="T44" fmla="*/ 7434 w 1690"/>
                <a:gd name="T45" fmla="*/ 1612912 h 1862"/>
                <a:gd name="T46" fmla="*/ 74340 w 1690"/>
                <a:gd name="T47" fmla="*/ 1764045 h 1862"/>
                <a:gd name="T48" fmla="*/ 198240 w 1690"/>
                <a:gd name="T49" fmla="*/ 1833418 h 1862"/>
                <a:gd name="T50" fmla="*/ 252756 w 1690"/>
                <a:gd name="T51" fmla="*/ 1786344 h 1862"/>
                <a:gd name="T52" fmla="*/ 280014 w 1690"/>
                <a:gd name="T53" fmla="*/ 1677330 h 1862"/>
                <a:gd name="T54" fmla="*/ 366745 w 1690"/>
                <a:gd name="T55" fmla="*/ 1694673 h 1862"/>
                <a:gd name="T56" fmla="*/ 949075 w 1690"/>
                <a:gd name="T57" fmla="*/ 2036580 h 1862"/>
                <a:gd name="T58" fmla="*/ 961465 w 1690"/>
                <a:gd name="T59" fmla="*/ 2103475 h 1862"/>
                <a:gd name="T60" fmla="*/ 874735 w 1690"/>
                <a:gd name="T61" fmla="*/ 2177803 h 1862"/>
                <a:gd name="T62" fmla="*/ 889603 w 1690"/>
                <a:gd name="T63" fmla="*/ 2252131 h 1862"/>
                <a:gd name="T64" fmla="*/ 1048196 w 1690"/>
                <a:gd name="T65" fmla="*/ 2306638 h 1862"/>
                <a:gd name="T66" fmla="*/ 1196876 w 1690"/>
                <a:gd name="T67" fmla="*/ 2262041 h 1862"/>
                <a:gd name="T68" fmla="*/ 1226612 w 1690"/>
                <a:gd name="T69" fmla="*/ 2187714 h 1862"/>
                <a:gd name="T70" fmla="*/ 1142360 w 1690"/>
                <a:gd name="T71" fmla="*/ 2110908 h 1862"/>
                <a:gd name="T72" fmla="*/ 1137404 w 1690"/>
                <a:gd name="T73" fmla="*/ 2046491 h 1862"/>
                <a:gd name="T74" fmla="*/ 1717256 w 1690"/>
                <a:gd name="T75" fmla="*/ 1709538 h 1862"/>
                <a:gd name="T76" fmla="*/ 1803987 w 1690"/>
                <a:gd name="T77" fmla="*/ 1672374 h 1862"/>
                <a:gd name="T78" fmla="*/ 1838679 w 1690"/>
                <a:gd name="T79" fmla="*/ 1771478 h 1862"/>
                <a:gd name="T80" fmla="*/ 1883283 w 1690"/>
                <a:gd name="T81" fmla="*/ 1833418 h 1862"/>
                <a:gd name="T82" fmla="*/ 1999749 w 1690"/>
                <a:gd name="T83" fmla="*/ 1788821 h 1862"/>
                <a:gd name="T84" fmla="*/ 2081523 w 1690"/>
                <a:gd name="T85" fmla="*/ 1647599 h 1862"/>
                <a:gd name="T86" fmla="*/ 2061699 w 1690"/>
                <a:gd name="T87" fmla="*/ 1526197 h 1862"/>
                <a:gd name="T88" fmla="*/ 1984881 w 1690"/>
                <a:gd name="T89" fmla="*/ 1516286 h 1862"/>
                <a:gd name="T90" fmla="*/ 1883283 w 1690"/>
                <a:gd name="T91" fmla="*/ 1536107 h 1862"/>
                <a:gd name="T92" fmla="*/ 1870893 w 1690"/>
                <a:gd name="T93" fmla="*/ 1441958 h 1862"/>
                <a:gd name="T94" fmla="*/ 1873371 w 1690"/>
                <a:gd name="T95" fmla="*/ 785397 h 1862"/>
                <a:gd name="T96" fmla="*/ 1935321 w 1690"/>
                <a:gd name="T97" fmla="*/ 758143 h 1862"/>
                <a:gd name="T98" fmla="*/ 2041875 w 1690"/>
                <a:gd name="T99" fmla="*/ 792829 h 1862"/>
                <a:gd name="T100" fmla="*/ 2091435 w 1690"/>
                <a:gd name="T101" fmla="*/ 730890 h 1862"/>
                <a:gd name="T102" fmla="*/ 2056743 w 1690"/>
                <a:gd name="T103" fmla="*/ 579756 h 1862"/>
                <a:gd name="T104" fmla="*/ 1927887 w 1690"/>
                <a:gd name="T105" fmla="*/ 468265 h 1862"/>
                <a:gd name="T106" fmla="*/ 1856025 w 1690"/>
                <a:gd name="T107" fmla="*/ 495518 h 1862"/>
                <a:gd name="T108" fmla="*/ 1836201 w 1690"/>
                <a:gd name="T109" fmla="*/ 604532 h 1862"/>
                <a:gd name="T110" fmla="*/ 1774251 w 1690"/>
                <a:gd name="T111" fmla="*/ 631786 h 18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90" h="1862">
                  <a:moveTo>
                    <a:pt x="982" y="242"/>
                  </a:moveTo>
                  <a:lnTo>
                    <a:pt x="982" y="242"/>
                  </a:lnTo>
                  <a:lnTo>
                    <a:pt x="960" y="236"/>
                  </a:lnTo>
                  <a:lnTo>
                    <a:pt x="936" y="224"/>
                  </a:lnTo>
                  <a:lnTo>
                    <a:pt x="926" y="218"/>
                  </a:lnTo>
                  <a:lnTo>
                    <a:pt x="918" y="212"/>
                  </a:lnTo>
                  <a:lnTo>
                    <a:pt x="912" y="202"/>
                  </a:lnTo>
                  <a:lnTo>
                    <a:pt x="910" y="194"/>
                  </a:lnTo>
                  <a:lnTo>
                    <a:pt x="912" y="182"/>
                  </a:lnTo>
                  <a:lnTo>
                    <a:pt x="914" y="172"/>
                  </a:lnTo>
                  <a:lnTo>
                    <a:pt x="918" y="164"/>
                  </a:lnTo>
                  <a:lnTo>
                    <a:pt x="922" y="158"/>
                  </a:lnTo>
                  <a:lnTo>
                    <a:pt x="936" y="146"/>
                  </a:lnTo>
                  <a:lnTo>
                    <a:pt x="950" y="138"/>
                  </a:lnTo>
                  <a:lnTo>
                    <a:pt x="964" y="130"/>
                  </a:lnTo>
                  <a:lnTo>
                    <a:pt x="978" y="120"/>
                  </a:lnTo>
                  <a:lnTo>
                    <a:pt x="982" y="112"/>
                  </a:lnTo>
                  <a:lnTo>
                    <a:pt x="986" y="104"/>
                  </a:lnTo>
                  <a:lnTo>
                    <a:pt x="990" y="96"/>
                  </a:lnTo>
                  <a:lnTo>
                    <a:pt x="990" y="84"/>
                  </a:lnTo>
                  <a:lnTo>
                    <a:pt x="990" y="72"/>
                  </a:lnTo>
                  <a:lnTo>
                    <a:pt x="986" y="62"/>
                  </a:lnTo>
                  <a:lnTo>
                    <a:pt x="982" y="54"/>
                  </a:lnTo>
                  <a:lnTo>
                    <a:pt x="974" y="44"/>
                  </a:lnTo>
                  <a:lnTo>
                    <a:pt x="966" y="36"/>
                  </a:lnTo>
                  <a:lnTo>
                    <a:pt x="958" y="30"/>
                  </a:lnTo>
                  <a:lnTo>
                    <a:pt x="936" y="18"/>
                  </a:lnTo>
                  <a:lnTo>
                    <a:pt x="912" y="10"/>
                  </a:lnTo>
                  <a:lnTo>
                    <a:pt x="888" y="4"/>
                  </a:lnTo>
                  <a:lnTo>
                    <a:pt x="866" y="0"/>
                  </a:lnTo>
                  <a:lnTo>
                    <a:pt x="846" y="0"/>
                  </a:lnTo>
                  <a:lnTo>
                    <a:pt x="828" y="0"/>
                  </a:lnTo>
                  <a:lnTo>
                    <a:pt x="804" y="4"/>
                  </a:lnTo>
                  <a:lnTo>
                    <a:pt x="780" y="10"/>
                  </a:lnTo>
                  <a:lnTo>
                    <a:pt x="756" y="18"/>
                  </a:lnTo>
                  <a:lnTo>
                    <a:pt x="736" y="30"/>
                  </a:lnTo>
                  <a:lnTo>
                    <a:pt x="726" y="36"/>
                  </a:lnTo>
                  <a:lnTo>
                    <a:pt x="718" y="44"/>
                  </a:lnTo>
                  <a:lnTo>
                    <a:pt x="712" y="54"/>
                  </a:lnTo>
                  <a:lnTo>
                    <a:pt x="706" y="62"/>
                  </a:lnTo>
                  <a:lnTo>
                    <a:pt x="704" y="72"/>
                  </a:lnTo>
                  <a:lnTo>
                    <a:pt x="702" y="84"/>
                  </a:lnTo>
                  <a:lnTo>
                    <a:pt x="704" y="96"/>
                  </a:lnTo>
                  <a:lnTo>
                    <a:pt x="706" y="104"/>
                  </a:lnTo>
                  <a:lnTo>
                    <a:pt x="710" y="112"/>
                  </a:lnTo>
                  <a:lnTo>
                    <a:pt x="716" y="120"/>
                  </a:lnTo>
                  <a:lnTo>
                    <a:pt x="728" y="130"/>
                  </a:lnTo>
                  <a:lnTo>
                    <a:pt x="742" y="138"/>
                  </a:lnTo>
                  <a:lnTo>
                    <a:pt x="758" y="146"/>
                  </a:lnTo>
                  <a:lnTo>
                    <a:pt x="770" y="158"/>
                  </a:lnTo>
                  <a:lnTo>
                    <a:pt x="776" y="164"/>
                  </a:lnTo>
                  <a:lnTo>
                    <a:pt x="778" y="172"/>
                  </a:lnTo>
                  <a:lnTo>
                    <a:pt x="782" y="182"/>
                  </a:lnTo>
                  <a:lnTo>
                    <a:pt x="782" y="194"/>
                  </a:lnTo>
                  <a:lnTo>
                    <a:pt x="780" y="202"/>
                  </a:lnTo>
                  <a:lnTo>
                    <a:pt x="774" y="212"/>
                  </a:lnTo>
                  <a:lnTo>
                    <a:pt x="766" y="218"/>
                  </a:lnTo>
                  <a:lnTo>
                    <a:pt x="756" y="224"/>
                  </a:lnTo>
                  <a:lnTo>
                    <a:pt x="734" y="236"/>
                  </a:lnTo>
                  <a:lnTo>
                    <a:pt x="712" y="242"/>
                  </a:lnTo>
                  <a:lnTo>
                    <a:pt x="446" y="238"/>
                  </a:lnTo>
                  <a:lnTo>
                    <a:pt x="306" y="484"/>
                  </a:lnTo>
                  <a:lnTo>
                    <a:pt x="288" y="500"/>
                  </a:lnTo>
                  <a:lnTo>
                    <a:pt x="268" y="514"/>
                  </a:lnTo>
                  <a:lnTo>
                    <a:pt x="258" y="518"/>
                  </a:lnTo>
                  <a:lnTo>
                    <a:pt x="248" y="522"/>
                  </a:lnTo>
                  <a:lnTo>
                    <a:pt x="238" y="522"/>
                  </a:lnTo>
                  <a:lnTo>
                    <a:pt x="230" y="520"/>
                  </a:lnTo>
                  <a:lnTo>
                    <a:pt x="220" y="514"/>
                  </a:lnTo>
                  <a:lnTo>
                    <a:pt x="212" y="506"/>
                  </a:lnTo>
                  <a:lnTo>
                    <a:pt x="208" y="498"/>
                  </a:lnTo>
                  <a:lnTo>
                    <a:pt x="204" y="490"/>
                  </a:lnTo>
                  <a:lnTo>
                    <a:pt x="200" y="474"/>
                  </a:lnTo>
                  <a:lnTo>
                    <a:pt x="200" y="458"/>
                  </a:lnTo>
                  <a:lnTo>
                    <a:pt x="200" y="442"/>
                  </a:lnTo>
                  <a:lnTo>
                    <a:pt x="198" y="424"/>
                  </a:lnTo>
                  <a:lnTo>
                    <a:pt x="196" y="416"/>
                  </a:lnTo>
                  <a:lnTo>
                    <a:pt x="190" y="410"/>
                  </a:lnTo>
                  <a:lnTo>
                    <a:pt x="184" y="402"/>
                  </a:lnTo>
                  <a:lnTo>
                    <a:pt x="174" y="396"/>
                  </a:lnTo>
                  <a:lnTo>
                    <a:pt x="164" y="390"/>
                  </a:lnTo>
                  <a:lnTo>
                    <a:pt x="154" y="388"/>
                  </a:lnTo>
                  <a:lnTo>
                    <a:pt x="142" y="388"/>
                  </a:lnTo>
                  <a:lnTo>
                    <a:pt x="132" y="390"/>
                  </a:lnTo>
                  <a:lnTo>
                    <a:pt x="122" y="392"/>
                  </a:lnTo>
                  <a:lnTo>
                    <a:pt x="110" y="398"/>
                  </a:lnTo>
                  <a:lnTo>
                    <a:pt x="90" y="410"/>
                  </a:lnTo>
                  <a:lnTo>
                    <a:pt x="70" y="426"/>
                  </a:lnTo>
                  <a:lnTo>
                    <a:pt x="54" y="444"/>
                  </a:lnTo>
                  <a:lnTo>
                    <a:pt x="40" y="462"/>
                  </a:lnTo>
                  <a:lnTo>
                    <a:pt x="30" y="478"/>
                  </a:lnTo>
                  <a:lnTo>
                    <a:pt x="20" y="496"/>
                  </a:lnTo>
                  <a:lnTo>
                    <a:pt x="12" y="516"/>
                  </a:lnTo>
                  <a:lnTo>
                    <a:pt x="4" y="540"/>
                  </a:lnTo>
                  <a:lnTo>
                    <a:pt x="0" y="566"/>
                  </a:lnTo>
                  <a:lnTo>
                    <a:pt x="0" y="590"/>
                  </a:lnTo>
                  <a:lnTo>
                    <a:pt x="2" y="602"/>
                  </a:lnTo>
                  <a:lnTo>
                    <a:pt x="4" y="612"/>
                  </a:lnTo>
                  <a:lnTo>
                    <a:pt x="8" y="622"/>
                  </a:lnTo>
                  <a:lnTo>
                    <a:pt x="14" y="630"/>
                  </a:lnTo>
                  <a:lnTo>
                    <a:pt x="20" y="638"/>
                  </a:lnTo>
                  <a:lnTo>
                    <a:pt x="30" y="644"/>
                  </a:lnTo>
                  <a:lnTo>
                    <a:pt x="40" y="650"/>
                  </a:lnTo>
                  <a:lnTo>
                    <a:pt x="50" y="652"/>
                  </a:lnTo>
                  <a:lnTo>
                    <a:pt x="58" y="652"/>
                  </a:lnTo>
                  <a:lnTo>
                    <a:pt x="68" y="652"/>
                  </a:lnTo>
                  <a:lnTo>
                    <a:pt x="82" y="646"/>
                  </a:lnTo>
                  <a:lnTo>
                    <a:pt x="98" y="638"/>
                  </a:lnTo>
                  <a:lnTo>
                    <a:pt x="112" y="628"/>
                  </a:lnTo>
                  <a:lnTo>
                    <a:pt x="128" y="624"/>
                  </a:lnTo>
                  <a:lnTo>
                    <a:pt x="136" y="622"/>
                  </a:lnTo>
                  <a:lnTo>
                    <a:pt x="144" y="622"/>
                  </a:lnTo>
                  <a:lnTo>
                    <a:pt x="154" y="626"/>
                  </a:lnTo>
                  <a:lnTo>
                    <a:pt x="166" y="630"/>
                  </a:lnTo>
                  <a:lnTo>
                    <a:pt x="172" y="636"/>
                  </a:lnTo>
                  <a:lnTo>
                    <a:pt x="176" y="646"/>
                  </a:lnTo>
                  <a:lnTo>
                    <a:pt x="178" y="656"/>
                  </a:lnTo>
                  <a:lnTo>
                    <a:pt x="180" y="668"/>
                  </a:lnTo>
                  <a:lnTo>
                    <a:pt x="176" y="692"/>
                  </a:lnTo>
                  <a:lnTo>
                    <a:pt x="172" y="714"/>
                  </a:lnTo>
                  <a:lnTo>
                    <a:pt x="48" y="928"/>
                  </a:lnTo>
                  <a:lnTo>
                    <a:pt x="178" y="1152"/>
                  </a:lnTo>
                  <a:lnTo>
                    <a:pt x="184" y="1174"/>
                  </a:lnTo>
                  <a:lnTo>
                    <a:pt x="186" y="1200"/>
                  </a:lnTo>
                  <a:lnTo>
                    <a:pt x="186" y="1212"/>
                  </a:lnTo>
                  <a:lnTo>
                    <a:pt x="184" y="1222"/>
                  </a:lnTo>
                  <a:lnTo>
                    <a:pt x="178" y="1230"/>
                  </a:lnTo>
                  <a:lnTo>
                    <a:pt x="172" y="1236"/>
                  </a:lnTo>
                  <a:lnTo>
                    <a:pt x="162" y="1242"/>
                  </a:lnTo>
                  <a:lnTo>
                    <a:pt x="152" y="1244"/>
                  </a:lnTo>
                  <a:lnTo>
                    <a:pt x="142" y="1246"/>
                  </a:lnTo>
                  <a:lnTo>
                    <a:pt x="134" y="1244"/>
                  </a:lnTo>
                  <a:lnTo>
                    <a:pt x="118" y="1238"/>
                  </a:lnTo>
                  <a:lnTo>
                    <a:pt x="104" y="1230"/>
                  </a:lnTo>
                  <a:lnTo>
                    <a:pt x="90" y="1222"/>
                  </a:lnTo>
                  <a:lnTo>
                    <a:pt x="74" y="1216"/>
                  </a:lnTo>
                  <a:lnTo>
                    <a:pt x="66" y="1214"/>
                  </a:lnTo>
                  <a:lnTo>
                    <a:pt x="56" y="1216"/>
                  </a:lnTo>
                  <a:lnTo>
                    <a:pt x="48" y="1218"/>
                  </a:lnTo>
                  <a:lnTo>
                    <a:pt x="36" y="1222"/>
                  </a:lnTo>
                  <a:lnTo>
                    <a:pt x="28" y="1228"/>
                  </a:lnTo>
                  <a:lnTo>
                    <a:pt x="20" y="1236"/>
                  </a:lnTo>
                  <a:lnTo>
                    <a:pt x="14" y="1246"/>
                  </a:lnTo>
                  <a:lnTo>
                    <a:pt x="10" y="1256"/>
                  </a:lnTo>
                  <a:lnTo>
                    <a:pt x="8" y="1266"/>
                  </a:lnTo>
                  <a:lnTo>
                    <a:pt x="6" y="1278"/>
                  </a:lnTo>
                  <a:lnTo>
                    <a:pt x="6" y="1302"/>
                  </a:lnTo>
                  <a:lnTo>
                    <a:pt x="12" y="1328"/>
                  </a:lnTo>
                  <a:lnTo>
                    <a:pt x="18" y="1350"/>
                  </a:lnTo>
                  <a:lnTo>
                    <a:pt x="26" y="1372"/>
                  </a:lnTo>
                  <a:lnTo>
                    <a:pt x="36" y="1390"/>
                  </a:lnTo>
                  <a:lnTo>
                    <a:pt x="46" y="1406"/>
                  </a:lnTo>
                  <a:lnTo>
                    <a:pt x="60" y="1424"/>
                  </a:lnTo>
                  <a:lnTo>
                    <a:pt x="78" y="1442"/>
                  </a:lnTo>
                  <a:lnTo>
                    <a:pt x="96" y="1458"/>
                  </a:lnTo>
                  <a:lnTo>
                    <a:pt x="118" y="1470"/>
                  </a:lnTo>
                  <a:lnTo>
                    <a:pt x="128" y="1474"/>
                  </a:lnTo>
                  <a:lnTo>
                    <a:pt x="138" y="1478"/>
                  </a:lnTo>
                  <a:lnTo>
                    <a:pt x="150" y="1480"/>
                  </a:lnTo>
                  <a:lnTo>
                    <a:pt x="160" y="1480"/>
                  </a:lnTo>
                  <a:lnTo>
                    <a:pt x="170" y="1476"/>
                  </a:lnTo>
                  <a:lnTo>
                    <a:pt x="180" y="1472"/>
                  </a:lnTo>
                  <a:lnTo>
                    <a:pt x="190" y="1466"/>
                  </a:lnTo>
                  <a:lnTo>
                    <a:pt x="196" y="1458"/>
                  </a:lnTo>
                  <a:lnTo>
                    <a:pt x="202" y="1450"/>
                  </a:lnTo>
                  <a:lnTo>
                    <a:pt x="204" y="1442"/>
                  </a:lnTo>
                  <a:lnTo>
                    <a:pt x="208" y="1426"/>
                  </a:lnTo>
                  <a:lnTo>
                    <a:pt x="208" y="1410"/>
                  </a:lnTo>
                  <a:lnTo>
                    <a:pt x="208" y="1392"/>
                  </a:lnTo>
                  <a:lnTo>
                    <a:pt x="210" y="1376"/>
                  </a:lnTo>
                  <a:lnTo>
                    <a:pt x="214" y="1368"/>
                  </a:lnTo>
                  <a:lnTo>
                    <a:pt x="218" y="1362"/>
                  </a:lnTo>
                  <a:lnTo>
                    <a:pt x="226" y="1354"/>
                  </a:lnTo>
                  <a:lnTo>
                    <a:pt x="236" y="1348"/>
                  </a:lnTo>
                  <a:lnTo>
                    <a:pt x="244" y="1344"/>
                  </a:lnTo>
                  <a:lnTo>
                    <a:pt x="254" y="1346"/>
                  </a:lnTo>
                  <a:lnTo>
                    <a:pt x="264" y="1348"/>
                  </a:lnTo>
                  <a:lnTo>
                    <a:pt x="276" y="1354"/>
                  </a:lnTo>
                  <a:lnTo>
                    <a:pt x="296" y="1368"/>
                  </a:lnTo>
                  <a:lnTo>
                    <a:pt x="312" y="1384"/>
                  </a:lnTo>
                  <a:lnTo>
                    <a:pt x="448" y="1620"/>
                  </a:lnTo>
                  <a:lnTo>
                    <a:pt x="712" y="1620"/>
                  </a:lnTo>
                  <a:lnTo>
                    <a:pt x="734" y="1628"/>
                  </a:lnTo>
                  <a:lnTo>
                    <a:pt x="756" y="1638"/>
                  </a:lnTo>
                  <a:lnTo>
                    <a:pt x="766" y="1644"/>
                  </a:lnTo>
                  <a:lnTo>
                    <a:pt x="774" y="1652"/>
                  </a:lnTo>
                  <a:lnTo>
                    <a:pt x="780" y="1660"/>
                  </a:lnTo>
                  <a:lnTo>
                    <a:pt x="782" y="1668"/>
                  </a:lnTo>
                  <a:lnTo>
                    <a:pt x="782" y="1680"/>
                  </a:lnTo>
                  <a:lnTo>
                    <a:pt x="778" y="1690"/>
                  </a:lnTo>
                  <a:lnTo>
                    <a:pt x="776" y="1698"/>
                  </a:lnTo>
                  <a:lnTo>
                    <a:pt x="770" y="1704"/>
                  </a:lnTo>
                  <a:lnTo>
                    <a:pt x="758" y="1716"/>
                  </a:lnTo>
                  <a:lnTo>
                    <a:pt x="742" y="1724"/>
                  </a:lnTo>
                  <a:lnTo>
                    <a:pt x="728" y="1732"/>
                  </a:lnTo>
                  <a:lnTo>
                    <a:pt x="716" y="1742"/>
                  </a:lnTo>
                  <a:lnTo>
                    <a:pt x="710" y="1750"/>
                  </a:lnTo>
                  <a:lnTo>
                    <a:pt x="706" y="1758"/>
                  </a:lnTo>
                  <a:lnTo>
                    <a:pt x="704" y="1766"/>
                  </a:lnTo>
                  <a:lnTo>
                    <a:pt x="702" y="1778"/>
                  </a:lnTo>
                  <a:lnTo>
                    <a:pt x="704" y="1790"/>
                  </a:lnTo>
                  <a:lnTo>
                    <a:pt x="706" y="1800"/>
                  </a:lnTo>
                  <a:lnTo>
                    <a:pt x="712" y="1810"/>
                  </a:lnTo>
                  <a:lnTo>
                    <a:pt x="718" y="1818"/>
                  </a:lnTo>
                  <a:lnTo>
                    <a:pt x="726" y="1826"/>
                  </a:lnTo>
                  <a:lnTo>
                    <a:pt x="736" y="1832"/>
                  </a:lnTo>
                  <a:lnTo>
                    <a:pt x="756" y="1844"/>
                  </a:lnTo>
                  <a:lnTo>
                    <a:pt x="780" y="1852"/>
                  </a:lnTo>
                  <a:lnTo>
                    <a:pt x="804" y="1858"/>
                  </a:lnTo>
                  <a:lnTo>
                    <a:pt x="828" y="1862"/>
                  </a:lnTo>
                  <a:lnTo>
                    <a:pt x="846" y="1862"/>
                  </a:lnTo>
                  <a:lnTo>
                    <a:pt x="866" y="1862"/>
                  </a:lnTo>
                  <a:lnTo>
                    <a:pt x="888" y="1858"/>
                  </a:lnTo>
                  <a:lnTo>
                    <a:pt x="912" y="1852"/>
                  </a:lnTo>
                  <a:lnTo>
                    <a:pt x="936" y="1844"/>
                  </a:lnTo>
                  <a:lnTo>
                    <a:pt x="958" y="1832"/>
                  </a:lnTo>
                  <a:lnTo>
                    <a:pt x="966" y="1826"/>
                  </a:lnTo>
                  <a:lnTo>
                    <a:pt x="974" y="1818"/>
                  </a:lnTo>
                  <a:lnTo>
                    <a:pt x="982" y="1810"/>
                  </a:lnTo>
                  <a:lnTo>
                    <a:pt x="986" y="1800"/>
                  </a:lnTo>
                  <a:lnTo>
                    <a:pt x="990" y="1790"/>
                  </a:lnTo>
                  <a:lnTo>
                    <a:pt x="990" y="1778"/>
                  </a:lnTo>
                  <a:lnTo>
                    <a:pt x="990" y="1766"/>
                  </a:lnTo>
                  <a:lnTo>
                    <a:pt x="986" y="1758"/>
                  </a:lnTo>
                  <a:lnTo>
                    <a:pt x="982" y="1750"/>
                  </a:lnTo>
                  <a:lnTo>
                    <a:pt x="978" y="1742"/>
                  </a:lnTo>
                  <a:lnTo>
                    <a:pt x="964" y="1732"/>
                  </a:lnTo>
                  <a:lnTo>
                    <a:pt x="950" y="1724"/>
                  </a:lnTo>
                  <a:lnTo>
                    <a:pt x="936" y="1716"/>
                  </a:lnTo>
                  <a:lnTo>
                    <a:pt x="922" y="1704"/>
                  </a:lnTo>
                  <a:lnTo>
                    <a:pt x="918" y="1698"/>
                  </a:lnTo>
                  <a:lnTo>
                    <a:pt x="914" y="1690"/>
                  </a:lnTo>
                  <a:lnTo>
                    <a:pt x="912" y="1680"/>
                  </a:lnTo>
                  <a:lnTo>
                    <a:pt x="910" y="1668"/>
                  </a:lnTo>
                  <a:lnTo>
                    <a:pt x="912" y="1660"/>
                  </a:lnTo>
                  <a:lnTo>
                    <a:pt x="918" y="1652"/>
                  </a:lnTo>
                  <a:lnTo>
                    <a:pt x="926" y="1644"/>
                  </a:lnTo>
                  <a:lnTo>
                    <a:pt x="936" y="1638"/>
                  </a:lnTo>
                  <a:lnTo>
                    <a:pt x="960" y="1628"/>
                  </a:lnTo>
                  <a:lnTo>
                    <a:pt x="982" y="1620"/>
                  </a:lnTo>
                  <a:lnTo>
                    <a:pt x="1248" y="1620"/>
                  </a:lnTo>
                  <a:lnTo>
                    <a:pt x="1386" y="1380"/>
                  </a:lnTo>
                  <a:lnTo>
                    <a:pt x="1402" y="1366"/>
                  </a:lnTo>
                  <a:lnTo>
                    <a:pt x="1420" y="1354"/>
                  </a:lnTo>
                  <a:lnTo>
                    <a:pt x="1430" y="1350"/>
                  </a:lnTo>
                  <a:lnTo>
                    <a:pt x="1440" y="1348"/>
                  </a:lnTo>
                  <a:lnTo>
                    <a:pt x="1448" y="1348"/>
                  </a:lnTo>
                  <a:lnTo>
                    <a:pt x="1456" y="1350"/>
                  </a:lnTo>
                  <a:lnTo>
                    <a:pt x="1464" y="1356"/>
                  </a:lnTo>
                  <a:lnTo>
                    <a:pt x="1472" y="1364"/>
                  </a:lnTo>
                  <a:lnTo>
                    <a:pt x="1478" y="1372"/>
                  </a:lnTo>
                  <a:lnTo>
                    <a:pt x="1480" y="1380"/>
                  </a:lnTo>
                  <a:lnTo>
                    <a:pt x="1484" y="1396"/>
                  </a:lnTo>
                  <a:lnTo>
                    <a:pt x="1484" y="1412"/>
                  </a:lnTo>
                  <a:lnTo>
                    <a:pt x="1484" y="1430"/>
                  </a:lnTo>
                  <a:lnTo>
                    <a:pt x="1486" y="1446"/>
                  </a:lnTo>
                  <a:lnTo>
                    <a:pt x="1490" y="1454"/>
                  </a:lnTo>
                  <a:lnTo>
                    <a:pt x="1494" y="1460"/>
                  </a:lnTo>
                  <a:lnTo>
                    <a:pt x="1502" y="1468"/>
                  </a:lnTo>
                  <a:lnTo>
                    <a:pt x="1510" y="1474"/>
                  </a:lnTo>
                  <a:lnTo>
                    <a:pt x="1520" y="1480"/>
                  </a:lnTo>
                  <a:lnTo>
                    <a:pt x="1530" y="1482"/>
                  </a:lnTo>
                  <a:lnTo>
                    <a:pt x="1542" y="1482"/>
                  </a:lnTo>
                  <a:lnTo>
                    <a:pt x="1552" y="1480"/>
                  </a:lnTo>
                  <a:lnTo>
                    <a:pt x="1564" y="1478"/>
                  </a:lnTo>
                  <a:lnTo>
                    <a:pt x="1574" y="1474"/>
                  </a:lnTo>
                  <a:lnTo>
                    <a:pt x="1594" y="1460"/>
                  </a:lnTo>
                  <a:lnTo>
                    <a:pt x="1614" y="1444"/>
                  </a:lnTo>
                  <a:lnTo>
                    <a:pt x="1630" y="1426"/>
                  </a:lnTo>
                  <a:lnTo>
                    <a:pt x="1644" y="1408"/>
                  </a:lnTo>
                  <a:lnTo>
                    <a:pt x="1656" y="1392"/>
                  </a:lnTo>
                  <a:lnTo>
                    <a:pt x="1664" y="1374"/>
                  </a:lnTo>
                  <a:lnTo>
                    <a:pt x="1672" y="1354"/>
                  </a:lnTo>
                  <a:lnTo>
                    <a:pt x="1680" y="1330"/>
                  </a:lnTo>
                  <a:lnTo>
                    <a:pt x="1684" y="1306"/>
                  </a:lnTo>
                  <a:lnTo>
                    <a:pt x="1684" y="1280"/>
                  </a:lnTo>
                  <a:lnTo>
                    <a:pt x="1684" y="1270"/>
                  </a:lnTo>
                  <a:lnTo>
                    <a:pt x="1680" y="1258"/>
                  </a:lnTo>
                  <a:lnTo>
                    <a:pt x="1676" y="1248"/>
                  </a:lnTo>
                  <a:lnTo>
                    <a:pt x="1670" y="1240"/>
                  </a:lnTo>
                  <a:lnTo>
                    <a:pt x="1664" y="1232"/>
                  </a:lnTo>
                  <a:lnTo>
                    <a:pt x="1654" y="1226"/>
                  </a:lnTo>
                  <a:lnTo>
                    <a:pt x="1644" y="1220"/>
                  </a:lnTo>
                  <a:lnTo>
                    <a:pt x="1634" y="1218"/>
                  </a:lnTo>
                  <a:lnTo>
                    <a:pt x="1626" y="1218"/>
                  </a:lnTo>
                  <a:lnTo>
                    <a:pt x="1618" y="1218"/>
                  </a:lnTo>
                  <a:lnTo>
                    <a:pt x="1602" y="1224"/>
                  </a:lnTo>
                  <a:lnTo>
                    <a:pt x="1588" y="1234"/>
                  </a:lnTo>
                  <a:lnTo>
                    <a:pt x="1572" y="1242"/>
                  </a:lnTo>
                  <a:lnTo>
                    <a:pt x="1558" y="1248"/>
                  </a:lnTo>
                  <a:lnTo>
                    <a:pt x="1548" y="1248"/>
                  </a:lnTo>
                  <a:lnTo>
                    <a:pt x="1540" y="1248"/>
                  </a:lnTo>
                  <a:lnTo>
                    <a:pt x="1530" y="1244"/>
                  </a:lnTo>
                  <a:lnTo>
                    <a:pt x="1520" y="1240"/>
                  </a:lnTo>
                  <a:lnTo>
                    <a:pt x="1514" y="1234"/>
                  </a:lnTo>
                  <a:lnTo>
                    <a:pt x="1508" y="1226"/>
                  </a:lnTo>
                  <a:lnTo>
                    <a:pt x="1506" y="1218"/>
                  </a:lnTo>
                  <a:lnTo>
                    <a:pt x="1506" y="1208"/>
                  </a:lnTo>
                  <a:lnTo>
                    <a:pt x="1506" y="1186"/>
                  </a:lnTo>
                  <a:lnTo>
                    <a:pt x="1510" y="1164"/>
                  </a:lnTo>
                  <a:lnTo>
                    <a:pt x="1648" y="928"/>
                  </a:lnTo>
                  <a:lnTo>
                    <a:pt x="1516" y="700"/>
                  </a:lnTo>
                  <a:lnTo>
                    <a:pt x="1512" y="678"/>
                  </a:lnTo>
                  <a:lnTo>
                    <a:pt x="1510" y="656"/>
                  </a:lnTo>
                  <a:lnTo>
                    <a:pt x="1510" y="644"/>
                  </a:lnTo>
                  <a:lnTo>
                    <a:pt x="1512" y="634"/>
                  </a:lnTo>
                  <a:lnTo>
                    <a:pt x="1518" y="626"/>
                  </a:lnTo>
                  <a:lnTo>
                    <a:pt x="1524" y="620"/>
                  </a:lnTo>
                  <a:lnTo>
                    <a:pt x="1534" y="616"/>
                  </a:lnTo>
                  <a:lnTo>
                    <a:pt x="1544" y="612"/>
                  </a:lnTo>
                  <a:lnTo>
                    <a:pt x="1552" y="612"/>
                  </a:lnTo>
                  <a:lnTo>
                    <a:pt x="1562" y="612"/>
                  </a:lnTo>
                  <a:lnTo>
                    <a:pt x="1576" y="618"/>
                  </a:lnTo>
                  <a:lnTo>
                    <a:pt x="1592" y="626"/>
                  </a:lnTo>
                  <a:lnTo>
                    <a:pt x="1606" y="636"/>
                  </a:lnTo>
                  <a:lnTo>
                    <a:pt x="1622" y="642"/>
                  </a:lnTo>
                  <a:lnTo>
                    <a:pt x="1630" y="642"/>
                  </a:lnTo>
                  <a:lnTo>
                    <a:pt x="1638" y="642"/>
                  </a:lnTo>
                  <a:lnTo>
                    <a:pt x="1648" y="640"/>
                  </a:lnTo>
                  <a:lnTo>
                    <a:pt x="1658" y="634"/>
                  </a:lnTo>
                  <a:lnTo>
                    <a:pt x="1668" y="628"/>
                  </a:lnTo>
                  <a:lnTo>
                    <a:pt x="1676" y="620"/>
                  </a:lnTo>
                  <a:lnTo>
                    <a:pt x="1682" y="612"/>
                  </a:lnTo>
                  <a:lnTo>
                    <a:pt x="1686" y="602"/>
                  </a:lnTo>
                  <a:lnTo>
                    <a:pt x="1688" y="590"/>
                  </a:lnTo>
                  <a:lnTo>
                    <a:pt x="1690" y="580"/>
                  </a:lnTo>
                  <a:lnTo>
                    <a:pt x="1688" y="554"/>
                  </a:lnTo>
                  <a:lnTo>
                    <a:pt x="1684" y="530"/>
                  </a:lnTo>
                  <a:lnTo>
                    <a:pt x="1678" y="506"/>
                  </a:lnTo>
                  <a:lnTo>
                    <a:pt x="1668" y="486"/>
                  </a:lnTo>
                  <a:lnTo>
                    <a:pt x="1660" y="468"/>
                  </a:lnTo>
                  <a:lnTo>
                    <a:pt x="1650" y="452"/>
                  </a:lnTo>
                  <a:lnTo>
                    <a:pt x="1636" y="434"/>
                  </a:lnTo>
                  <a:lnTo>
                    <a:pt x="1618" y="416"/>
                  </a:lnTo>
                  <a:lnTo>
                    <a:pt x="1598" y="400"/>
                  </a:lnTo>
                  <a:lnTo>
                    <a:pt x="1578" y="386"/>
                  </a:lnTo>
                  <a:lnTo>
                    <a:pt x="1568" y="382"/>
                  </a:lnTo>
                  <a:lnTo>
                    <a:pt x="1556" y="378"/>
                  </a:lnTo>
                  <a:lnTo>
                    <a:pt x="1546" y="378"/>
                  </a:lnTo>
                  <a:lnTo>
                    <a:pt x="1536" y="378"/>
                  </a:lnTo>
                  <a:lnTo>
                    <a:pt x="1524" y="380"/>
                  </a:lnTo>
                  <a:lnTo>
                    <a:pt x="1514" y="386"/>
                  </a:lnTo>
                  <a:lnTo>
                    <a:pt x="1506" y="392"/>
                  </a:lnTo>
                  <a:lnTo>
                    <a:pt x="1498" y="400"/>
                  </a:lnTo>
                  <a:lnTo>
                    <a:pt x="1494" y="406"/>
                  </a:lnTo>
                  <a:lnTo>
                    <a:pt x="1490" y="414"/>
                  </a:lnTo>
                  <a:lnTo>
                    <a:pt x="1488" y="430"/>
                  </a:lnTo>
                  <a:lnTo>
                    <a:pt x="1488" y="448"/>
                  </a:lnTo>
                  <a:lnTo>
                    <a:pt x="1488" y="464"/>
                  </a:lnTo>
                  <a:lnTo>
                    <a:pt x="1486" y="480"/>
                  </a:lnTo>
                  <a:lnTo>
                    <a:pt x="1482" y="488"/>
                  </a:lnTo>
                  <a:lnTo>
                    <a:pt x="1476" y="496"/>
                  </a:lnTo>
                  <a:lnTo>
                    <a:pt x="1470" y="502"/>
                  </a:lnTo>
                  <a:lnTo>
                    <a:pt x="1460" y="510"/>
                  </a:lnTo>
                  <a:lnTo>
                    <a:pt x="1452" y="512"/>
                  </a:lnTo>
                  <a:lnTo>
                    <a:pt x="1442" y="512"/>
                  </a:lnTo>
                  <a:lnTo>
                    <a:pt x="1432" y="510"/>
                  </a:lnTo>
                  <a:lnTo>
                    <a:pt x="1422" y="504"/>
                  </a:lnTo>
                  <a:lnTo>
                    <a:pt x="1404" y="490"/>
                  </a:lnTo>
                  <a:lnTo>
                    <a:pt x="1386" y="476"/>
                  </a:lnTo>
                  <a:lnTo>
                    <a:pt x="1246" y="236"/>
                  </a:lnTo>
                  <a:lnTo>
                    <a:pt x="982" y="242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GB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428" y="2792099"/>
              <a:ext cx="1199969" cy="11155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2226601" y="1615624"/>
            <a:ext cx="2520921" cy="1717675"/>
            <a:chOff x="2226601" y="1615624"/>
            <a:chExt cx="2520921" cy="1717675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226601" y="1615624"/>
              <a:ext cx="1997075" cy="1717675"/>
            </a:xfrm>
            <a:custGeom>
              <a:avLst/>
              <a:gdLst>
                <a:gd name="T0" fmla="*/ 859783 w 1612"/>
                <a:gd name="T1" fmla="*/ 1712718 h 1386"/>
                <a:gd name="T2" fmla="*/ 879605 w 1612"/>
                <a:gd name="T3" fmla="*/ 1705282 h 1386"/>
                <a:gd name="T4" fmla="*/ 884561 w 1612"/>
                <a:gd name="T5" fmla="*/ 1702803 h 1386"/>
                <a:gd name="T6" fmla="*/ 891994 w 1612"/>
                <a:gd name="T7" fmla="*/ 1697846 h 1386"/>
                <a:gd name="T8" fmla="*/ 896949 w 1612"/>
                <a:gd name="T9" fmla="*/ 1695368 h 1386"/>
                <a:gd name="T10" fmla="*/ 904383 w 1612"/>
                <a:gd name="T11" fmla="*/ 1687932 h 1386"/>
                <a:gd name="T12" fmla="*/ 909338 w 1612"/>
                <a:gd name="T13" fmla="*/ 1685453 h 1386"/>
                <a:gd name="T14" fmla="*/ 911816 w 1612"/>
                <a:gd name="T15" fmla="*/ 1678017 h 1386"/>
                <a:gd name="T16" fmla="*/ 914294 w 1612"/>
                <a:gd name="T17" fmla="*/ 1675539 h 1386"/>
                <a:gd name="T18" fmla="*/ 916771 w 1612"/>
                <a:gd name="T19" fmla="*/ 1668103 h 1386"/>
                <a:gd name="T20" fmla="*/ 916771 w 1612"/>
                <a:gd name="T21" fmla="*/ 1663146 h 1386"/>
                <a:gd name="T22" fmla="*/ 887038 w 1612"/>
                <a:gd name="T23" fmla="*/ 1606138 h 1386"/>
                <a:gd name="T24" fmla="*/ 822617 w 1612"/>
                <a:gd name="T25" fmla="*/ 1554087 h 1386"/>
                <a:gd name="T26" fmla="*/ 817661 w 1612"/>
                <a:gd name="T27" fmla="*/ 1526822 h 1386"/>
                <a:gd name="T28" fmla="*/ 837483 w 1612"/>
                <a:gd name="T29" fmla="*/ 1479729 h 1386"/>
                <a:gd name="T30" fmla="*/ 944027 w 1612"/>
                <a:gd name="T31" fmla="*/ 1427678 h 1386"/>
                <a:gd name="T32" fmla="*/ 1048093 w 1612"/>
                <a:gd name="T33" fmla="*/ 1427678 h 1386"/>
                <a:gd name="T34" fmla="*/ 1154636 w 1612"/>
                <a:gd name="T35" fmla="*/ 1479729 h 1386"/>
                <a:gd name="T36" fmla="*/ 1174458 w 1612"/>
                <a:gd name="T37" fmla="*/ 1526822 h 1386"/>
                <a:gd name="T38" fmla="*/ 1169503 w 1612"/>
                <a:gd name="T39" fmla="*/ 1554087 h 1386"/>
                <a:gd name="T40" fmla="*/ 1107559 w 1612"/>
                <a:gd name="T41" fmla="*/ 1606138 h 1386"/>
                <a:gd name="T42" fmla="*/ 1075348 w 1612"/>
                <a:gd name="T43" fmla="*/ 1663146 h 1386"/>
                <a:gd name="T44" fmla="*/ 1075348 w 1612"/>
                <a:gd name="T45" fmla="*/ 1668103 h 1386"/>
                <a:gd name="T46" fmla="*/ 1077826 w 1612"/>
                <a:gd name="T47" fmla="*/ 1675539 h 1386"/>
                <a:gd name="T48" fmla="*/ 1080304 w 1612"/>
                <a:gd name="T49" fmla="*/ 1678017 h 1386"/>
                <a:gd name="T50" fmla="*/ 1085259 w 1612"/>
                <a:gd name="T51" fmla="*/ 1685453 h 1386"/>
                <a:gd name="T52" fmla="*/ 1087737 w 1612"/>
                <a:gd name="T53" fmla="*/ 1687932 h 1386"/>
                <a:gd name="T54" fmla="*/ 1095170 w 1612"/>
                <a:gd name="T55" fmla="*/ 1695368 h 1386"/>
                <a:gd name="T56" fmla="*/ 1100126 w 1612"/>
                <a:gd name="T57" fmla="*/ 1697846 h 1386"/>
                <a:gd name="T58" fmla="*/ 1107559 w 1612"/>
                <a:gd name="T59" fmla="*/ 1702803 h 1386"/>
                <a:gd name="T60" fmla="*/ 1112514 w 1612"/>
                <a:gd name="T61" fmla="*/ 1705282 h 1386"/>
                <a:gd name="T62" fmla="*/ 1132337 w 1612"/>
                <a:gd name="T63" fmla="*/ 1712718 h 1386"/>
                <a:gd name="T64" fmla="*/ 1637800 w 1612"/>
                <a:gd name="T65" fmla="*/ 1452464 h 1386"/>
                <a:gd name="T66" fmla="*/ 1642755 w 1612"/>
                <a:gd name="T67" fmla="*/ 1368191 h 1386"/>
                <a:gd name="T68" fmla="*/ 1603111 w 1612"/>
                <a:gd name="T69" fmla="*/ 1338448 h 1386"/>
                <a:gd name="T70" fmla="*/ 1526300 w 1612"/>
                <a:gd name="T71" fmla="*/ 1368191 h 1386"/>
                <a:gd name="T72" fmla="*/ 1461879 w 1612"/>
                <a:gd name="T73" fmla="*/ 1365713 h 1386"/>
                <a:gd name="T74" fmla="*/ 1429668 w 1612"/>
                <a:gd name="T75" fmla="*/ 1326055 h 1386"/>
                <a:gd name="T76" fmla="*/ 1439579 w 1612"/>
                <a:gd name="T77" fmla="*/ 1207082 h 1386"/>
                <a:gd name="T78" fmla="*/ 1491612 w 1612"/>
                <a:gd name="T79" fmla="*/ 1117852 h 1386"/>
                <a:gd name="T80" fmla="*/ 1588245 w 1612"/>
                <a:gd name="T81" fmla="*/ 1050930 h 1386"/>
                <a:gd name="T82" fmla="*/ 1640277 w 1612"/>
                <a:gd name="T83" fmla="*/ 1058365 h 1386"/>
                <a:gd name="T84" fmla="*/ 1672488 w 1612"/>
                <a:gd name="T85" fmla="*/ 1115373 h 1386"/>
                <a:gd name="T86" fmla="*/ 1687355 w 1612"/>
                <a:gd name="T87" fmla="*/ 1194689 h 1386"/>
                <a:gd name="T88" fmla="*/ 1731955 w 1612"/>
                <a:gd name="T89" fmla="*/ 1214518 h 1386"/>
                <a:gd name="T90" fmla="*/ 1979731 w 1612"/>
                <a:gd name="T91" fmla="*/ 862555 h 1386"/>
                <a:gd name="T92" fmla="*/ 1774077 w 1612"/>
                <a:gd name="T93" fmla="*/ 473414 h 1386"/>
                <a:gd name="T94" fmla="*/ 1791421 w 1612"/>
                <a:gd name="T95" fmla="*/ 423842 h 1386"/>
                <a:gd name="T96" fmla="*/ 1858320 w 1612"/>
                <a:gd name="T97" fmla="*/ 421363 h 1386"/>
                <a:gd name="T98" fmla="*/ 1935131 w 1612"/>
                <a:gd name="T99" fmla="*/ 451107 h 1386"/>
                <a:gd name="T100" fmla="*/ 1977253 w 1612"/>
                <a:gd name="T101" fmla="*/ 428799 h 1386"/>
                <a:gd name="T102" fmla="*/ 1997075 w 1612"/>
                <a:gd name="T103" fmla="*/ 366834 h 1386"/>
                <a:gd name="T104" fmla="*/ 1959909 w 1612"/>
                <a:gd name="T105" fmla="*/ 245382 h 1386"/>
                <a:gd name="T106" fmla="*/ 1858320 w 1612"/>
                <a:gd name="T107" fmla="*/ 143759 h 1386"/>
                <a:gd name="T108" fmla="*/ 1793899 w 1612"/>
                <a:gd name="T109" fmla="*/ 136323 h 1386"/>
                <a:gd name="T110" fmla="*/ 1754254 w 1612"/>
                <a:gd name="T111" fmla="*/ 171024 h 1386"/>
                <a:gd name="T112" fmla="*/ 1749299 w 1612"/>
                <a:gd name="T113" fmla="*/ 225553 h 1386"/>
                <a:gd name="T114" fmla="*/ 1724521 w 1612"/>
                <a:gd name="T115" fmla="*/ 289997 h 1386"/>
                <a:gd name="T116" fmla="*/ 1684877 w 1612"/>
                <a:gd name="T117" fmla="*/ 297433 h 1386"/>
                <a:gd name="T118" fmla="*/ 495552 w 1612"/>
                <a:gd name="T119" fmla="*/ 0 h 138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612" h="1386">
                  <a:moveTo>
                    <a:pt x="674" y="1382"/>
                  </a:moveTo>
                  <a:lnTo>
                    <a:pt x="674" y="1382"/>
                  </a:lnTo>
                  <a:lnTo>
                    <a:pt x="670" y="1382"/>
                  </a:lnTo>
                  <a:lnTo>
                    <a:pt x="694" y="1382"/>
                  </a:lnTo>
                  <a:lnTo>
                    <a:pt x="706" y="1378"/>
                  </a:lnTo>
                  <a:lnTo>
                    <a:pt x="708" y="1378"/>
                  </a:lnTo>
                  <a:lnTo>
                    <a:pt x="710" y="1376"/>
                  </a:lnTo>
                  <a:lnTo>
                    <a:pt x="712" y="1374"/>
                  </a:lnTo>
                  <a:lnTo>
                    <a:pt x="714" y="1374"/>
                  </a:lnTo>
                  <a:lnTo>
                    <a:pt x="716" y="1372"/>
                  </a:lnTo>
                  <a:lnTo>
                    <a:pt x="718" y="1372"/>
                  </a:lnTo>
                  <a:lnTo>
                    <a:pt x="720" y="1370"/>
                  </a:lnTo>
                  <a:lnTo>
                    <a:pt x="722" y="1368"/>
                  </a:lnTo>
                  <a:lnTo>
                    <a:pt x="724" y="1368"/>
                  </a:lnTo>
                  <a:lnTo>
                    <a:pt x="726" y="1366"/>
                  </a:lnTo>
                  <a:lnTo>
                    <a:pt x="730" y="1364"/>
                  </a:lnTo>
                  <a:lnTo>
                    <a:pt x="730" y="1362"/>
                  </a:lnTo>
                  <a:lnTo>
                    <a:pt x="732" y="1360"/>
                  </a:lnTo>
                  <a:lnTo>
                    <a:pt x="734" y="1360"/>
                  </a:lnTo>
                  <a:lnTo>
                    <a:pt x="734" y="1358"/>
                  </a:lnTo>
                  <a:lnTo>
                    <a:pt x="736" y="1356"/>
                  </a:lnTo>
                  <a:lnTo>
                    <a:pt x="736" y="1354"/>
                  </a:lnTo>
                  <a:lnTo>
                    <a:pt x="738" y="1354"/>
                  </a:lnTo>
                  <a:lnTo>
                    <a:pt x="738" y="1352"/>
                  </a:lnTo>
                  <a:lnTo>
                    <a:pt x="740" y="1350"/>
                  </a:lnTo>
                  <a:lnTo>
                    <a:pt x="740" y="1348"/>
                  </a:lnTo>
                  <a:lnTo>
                    <a:pt x="740" y="1346"/>
                  </a:lnTo>
                  <a:lnTo>
                    <a:pt x="740" y="1342"/>
                  </a:lnTo>
                  <a:lnTo>
                    <a:pt x="740" y="1330"/>
                  </a:lnTo>
                  <a:lnTo>
                    <a:pt x="736" y="1320"/>
                  </a:lnTo>
                  <a:lnTo>
                    <a:pt x="734" y="1312"/>
                  </a:lnTo>
                  <a:lnTo>
                    <a:pt x="728" y="1306"/>
                  </a:lnTo>
                  <a:lnTo>
                    <a:pt x="716" y="1296"/>
                  </a:lnTo>
                  <a:lnTo>
                    <a:pt x="700" y="1286"/>
                  </a:lnTo>
                  <a:lnTo>
                    <a:pt x="686" y="1278"/>
                  </a:lnTo>
                  <a:lnTo>
                    <a:pt x="674" y="1268"/>
                  </a:lnTo>
                  <a:lnTo>
                    <a:pt x="668" y="1262"/>
                  </a:lnTo>
                  <a:lnTo>
                    <a:pt x="664" y="1254"/>
                  </a:lnTo>
                  <a:lnTo>
                    <a:pt x="662" y="1244"/>
                  </a:lnTo>
                  <a:lnTo>
                    <a:pt x="660" y="1232"/>
                  </a:lnTo>
                  <a:lnTo>
                    <a:pt x="662" y="1222"/>
                  </a:lnTo>
                  <a:lnTo>
                    <a:pt x="664" y="1212"/>
                  </a:lnTo>
                  <a:lnTo>
                    <a:pt x="670" y="1202"/>
                  </a:lnTo>
                  <a:lnTo>
                    <a:pt x="676" y="1194"/>
                  </a:lnTo>
                  <a:lnTo>
                    <a:pt x="684" y="1186"/>
                  </a:lnTo>
                  <a:lnTo>
                    <a:pt x="694" y="1178"/>
                  </a:lnTo>
                  <a:lnTo>
                    <a:pt x="714" y="1166"/>
                  </a:lnTo>
                  <a:lnTo>
                    <a:pt x="738" y="1158"/>
                  </a:lnTo>
                  <a:lnTo>
                    <a:pt x="762" y="1152"/>
                  </a:lnTo>
                  <a:lnTo>
                    <a:pt x="786" y="1150"/>
                  </a:lnTo>
                  <a:lnTo>
                    <a:pt x="804" y="1148"/>
                  </a:lnTo>
                  <a:lnTo>
                    <a:pt x="824" y="1150"/>
                  </a:lnTo>
                  <a:lnTo>
                    <a:pt x="846" y="1152"/>
                  </a:lnTo>
                  <a:lnTo>
                    <a:pt x="870" y="1158"/>
                  </a:lnTo>
                  <a:lnTo>
                    <a:pt x="894" y="1166"/>
                  </a:lnTo>
                  <a:lnTo>
                    <a:pt x="916" y="1178"/>
                  </a:lnTo>
                  <a:lnTo>
                    <a:pt x="924" y="1186"/>
                  </a:lnTo>
                  <a:lnTo>
                    <a:pt x="932" y="1194"/>
                  </a:lnTo>
                  <a:lnTo>
                    <a:pt x="940" y="1202"/>
                  </a:lnTo>
                  <a:lnTo>
                    <a:pt x="944" y="1212"/>
                  </a:lnTo>
                  <a:lnTo>
                    <a:pt x="948" y="1222"/>
                  </a:lnTo>
                  <a:lnTo>
                    <a:pt x="948" y="1232"/>
                  </a:lnTo>
                  <a:lnTo>
                    <a:pt x="948" y="1244"/>
                  </a:lnTo>
                  <a:lnTo>
                    <a:pt x="944" y="1254"/>
                  </a:lnTo>
                  <a:lnTo>
                    <a:pt x="940" y="1262"/>
                  </a:lnTo>
                  <a:lnTo>
                    <a:pt x="936" y="1268"/>
                  </a:lnTo>
                  <a:lnTo>
                    <a:pt x="922" y="1278"/>
                  </a:lnTo>
                  <a:lnTo>
                    <a:pt x="908" y="1286"/>
                  </a:lnTo>
                  <a:lnTo>
                    <a:pt x="894" y="1296"/>
                  </a:lnTo>
                  <a:lnTo>
                    <a:pt x="880" y="1306"/>
                  </a:lnTo>
                  <a:lnTo>
                    <a:pt x="876" y="1312"/>
                  </a:lnTo>
                  <a:lnTo>
                    <a:pt x="872" y="1320"/>
                  </a:lnTo>
                  <a:lnTo>
                    <a:pt x="870" y="1330"/>
                  </a:lnTo>
                  <a:lnTo>
                    <a:pt x="868" y="1342"/>
                  </a:lnTo>
                  <a:lnTo>
                    <a:pt x="868" y="1346"/>
                  </a:lnTo>
                  <a:lnTo>
                    <a:pt x="868" y="1348"/>
                  </a:lnTo>
                  <a:lnTo>
                    <a:pt x="870" y="1350"/>
                  </a:lnTo>
                  <a:lnTo>
                    <a:pt x="870" y="1352"/>
                  </a:lnTo>
                  <a:lnTo>
                    <a:pt x="872" y="1354"/>
                  </a:lnTo>
                  <a:lnTo>
                    <a:pt x="874" y="1356"/>
                  </a:lnTo>
                  <a:lnTo>
                    <a:pt x="874" y="1358"/>
                  </a:lnTo>
                  <a:lnTo>
                    <a:pt x="876" y="1360"/>
                  </a:lnTo>
                  <a:lnTo>
                    <a:pt x="878" y="1362"/>
                  </a:lnTo>
                  <a:lnTo>
                    <a:pt x="880" y="1364"/>
                  </a:lnTo>
                  <a:lnTo>
                    <a:pt x="882" y="1366"/>
                  </a:lnTo>
                  <a:lnTo>
                    <a:pt x="884" y="1368"/>
                  </a:lnTo>
                  <a:lnTo>
                    <a:pt x="886" y="1368"/>
                  </a:lnTo>
                  <a:lnTo>
                    <a:pt x="888" y="1370"/>
                  </a:lnTo>
                  <a:lnTo>
                    <a:pt x="890" y="1372"/>
                  </a:lnTo>
                  <a:lnTo>
                    <a:pt x="892" y="1372"/>
                  </a:lnTo>
                  <a:lnTo>
                    <a:pt x="894" y="1374"/>
                  </a:lnTo>
                  <a:lnTo>
                    <a:pt x="896" y="1374"/>
                  </a:lnTo>
                  <a:lnTo>
                    <a:pt x="898" y="1376"/>
                  </a:lnTo>
                  <a:lnTo>
                    <a:pt x="902" y="1378"/>
                  </a:lnTo>
                  <a:lnTo>
                    <a:pt x="914" y="1382"/>
                  </a:lnTo>
                  <a:lnTo>
                    <a:pt x="940" y="1382"/>
                  </a:lnTo>
                  <a:lnTo>
                    <a:pt x="934" y="1382"/>
                  </a:lnTo>
                  <a:lnTo>
                    <a:pt x="1198" y="1386"/>
                  </a:lnTo>
                  <a:lnTo>
                    <a:pt x="1322" y="1172"/>
                  </a:lnTo>
                  <a:lnTo>
                    <a:pt x="1326" y="1150"/>
                  </a:lnTo>
                  <a:lnTo>
                    <a:pt x="1330" y="1126"/>
                  </a:lnTo>
                  <a:lnTo>
                    <a:pt x="1328" y="1114"/>
                  </a:lnTo>
                  <a:lnTo>
                    <a:pt x="1326" y="1104"/>
                  </a:lnTo>
                  <a:lnTo>
                    <a:pt x="1322" y="1094"/>
                  </a:lnTo>
                  <a:lnTo>
                    <a:pt x="1316" y="1088"/>
                  </a:lnTo>
                  <a:lnTo>
                    <a:pt x="1304" y="1084"/>
                  </a:lnTo>
                  <a:lnTo>
                    <a:pt x="1294" y="1080"/>
                  </a:lnTo>
                  <a:lnTo>
                    <a:pt x="1286" y="1080"/>
                  </a:lnTo>
                  <a:lnTo>
                    <a:pt x="1278" y="1082"/>
                  </a:lnTo>
                  <a:lnTo>
                    <a:pt x="1262" y="1086"/>
                  </a:lnTo>
                  <a:lnTo>
                    <a:pt x="1248" y="1096"/>
                  </a:lnTo>
                  <a:lnTo>
                    <a:pt x="1232" y="1104"/>
                  </a:lnTo>
                  <a:lnTo>
                    <a:pt x="1218" y="1110"/>
                  </a:lnTo>
                  <a:lnTo>
                    <a:pt x="1208" y="1110"/>
                  </a:lnTo>
                  <a:lnTo>
                    <a:pt x="1200" y="1110"/>
                  </a:lnTo>
                  <a:lnTo>
                    <a:pt x="1190" y="1108"/>
                  </a:lnTo>
                  <a:lnTo>
                    <a:pt x="1180" y="1102"/>
                  </a:lnTo>
                  <a:lnTo>
                    <a:pt x="1170" y="1096"/>
                  </a:lnTo>
                  <a:lnTo>
                    <a:pt x="1164" y="1088"/>
                  </a:lnTo>
                  <a:lnTo>
                    <a:pt x="1158" y="1080"/>
                  </a:lnTo>
                  <a:lnTo>
                    <a:pt x="1154" y="1070"/>
                  </a:lnTo>
                  <a:lnTo>
                    <a:pt x="1152" y="1060"/>
                  </a:lnTo>
                  <a:lnTo>
                    <a:pt x="1150" y="1048"/>
                  </a:lnTo>
                  <a:lnTo>
                    <a:pt x="1150" y="1024"/>
                  </a:lnTo>
                  <a:lnTo>
                    <a:pt x="1154" y="998"/>
                  </a:lnTo>
                  <a:lnTo>
                    <a:pt x="1162" y="974"/>
                  </a:lnTo>
                  <a:lnTo>
                    <a:pt x="1170" y="954"/>
                  </a:lnTo>
                  <a:lnTo>
                    <a:pt x="1180" y="936"/>
                  </a:lnTo>
                  <a:lnTo>
                    <a:pt x="1190" y="920"/>
                  </a:lnTo>
                  <a:lnTo>
                    <a:pt x="1204" y="902"/>
                  </a:lnTo>
                  <a:lnTo>
                    <a:pt x="1220" y="884"/>
                  </a:lnTo>
                  <a:lnTo>
                    <a:pt x="1240" y="868"/>
                  </a:lnTo>
                  <a:lnTo>
                    <a:pt x="1260" y="856"/>
                  </a:lnTo>
                  <a:lnTo>
                    <a:pt x="1272" y="850"/>
                  </a:lnTo>
                  <a:lnTo>
                    <a:pt x="1282" y="848"/>
                  </a:lnTo>
                  <a:lnTo>
                    <a:pt x="1292" y="846"/>
                  </a:lnTo>
                  <a:lnTo>
                    <a:pt x="1304" y="846"/>
                  </a:lnTo>
                  <a:lnTo>
                    <a:pt x="1314" y="848"/>
                  </a:lnTo>
                  <a:lnTo>
                    <a:pt x="1324" y="854"/>
                  </a:lnTo>
                  <a:lnTo>
                    <a:pt x="1334" y="860"/>
                  </a:lnTo>
                  <a:lnTo>
                    <a:pt x="1340" y="868"/>
                  </a:lnTo>
                  <a:lnTo>
                    <a:pt x="1346" y="874"/>
                  </a:lnTo>
                  <a:lnTo>
                    <a:pt x="1348" y="882"/>
                  </a:lnTo>
                  <a:lnTo>
                    <a:pt x="1350" y="900"/>
                  </a:lnTo>
                  <a:lnTo>
                    <a:pt x="1350" y="916"/>
                  </a:lnTo>
                  <a:lnTo>
                    <a:pt x="1350" y="932"/>
                  </a:lnTo>
                  <a:lnTo>
                    <a:pt x="1354" y="948"/>
                  </a:lnTo>
                  <a:lnTo>
                    <a:pt x="1358" y="956"/>
                  </a:lnTo>
                  <a:lnTo>
                    <a:pt x="1362" y="964"/>
                  </a:lnTo>
                  <a:lnTo>
                    <a:pt x="1370" y="972"/>
                  </a:lnTo>
                  <a:lnTo>
                    <a:pt x="1380" y="978"/>
                  </a:lnTo>
                  <a:lnTo>
                    <a:pt x="1388" y="980"/>
                  </a:lnTo>
                  <a:lnTo>
                    <a:pt x="1398" y="980"/>
                  </a:lnTo>
                  <a:lnTo>
                    <a:pt x="1408" y="976"/>
                  </a:lnTo>
                  <a:lnTo>
                    <a:pt x="1418" y="972"/>
                  </a:lnTo>
                  <a:lnTo>
                    <a:pt x="1438" y="958"/>
                  </a:lnTo>
                  <a:lnTo>
                    <a:pt x="1456" y="942"/>
                  </a:lnTo>
                  <a:lnTo>
                    <a:pt x="1598" y="696"/>
                  </a:lnTo>
                  <a:lnTo>
                    <a:pt x="1436" y="418"/>
                  </a:lnTo>
                  <a:lnTo>
                    <a:pt x="1434" y="400"/>
                  </a:lnTo>
                  <a:lnTo>
                    <a:pt x="1432" y="382"/>
                  </a:lnTo>
                  <a:lnTo>
                    <a:pt x="1432" y="370"/>
                  </a:lnTo>
                  <a:lnTo>
                    <a:pt x="1434" y="358"/>
                  </a:lnTo>
                  <a:lnTo>
                    <a:pt x="1440" y="348"/>
                  </a:lnTo>
                  <a:lnTo>
                    <a:pt x="1446" y="342"/>
                  </a:lnTo>
                  <a:lnTo>
                    <a:pt x="1456" y="338"/>
                  </a:lnTo>
                  <a:lnTo>
                    <a:pt x="1466" y="334"/>
                  </a:lnTo>
                  <a:lnTo>
                    <a:pt x="1476" y="334"/>
                  </a:lnTo>
                  <a:lnTo>
                    <a:pt x="1484" y="334"/>
                  </a:lnTo>
                  <a:lnTo>
                    <a:pt x="1500" y="340"/>
                  </a:lnTo>
                  <a:lnTo>
                    <a:pt x="1514" y="348"/>
                  </a:lnTo>
                  <a:lnTo>
                    <a:pt x="1528" y="358"/>
                  </a:lnTo>
                  <a:lnTo>
                    <a:pt x="1544" y="364"/>
                  </a:lnTo>
                  <a:lnTo>
                    <a:pt x="1552" y="364"/>
                  </a:lnTo>
                  <a:lnTo>
                    <a:pt x="1562" y="364"/>
                  </a:lnTo>
                  <a:lnTo>
                    <a:pt x="1572" y="362"/>
                  </a:lnTo>
                  <a:lnTo>
                    <a:pt x="1582" y="356"/>
                  </a:lnTo>
                  <a:lnTo>
                    <a:pt x="1590" y="352"/>
                  </a:lnTo>
                  <a:lnTo>
                    <a:pt x="1596" y="346"/>
                  </a:lnTo>
                  <a:lnTo>
                    <a:pt x="1600" y="340"/>
                  </a:lnTo>
                  <a:lnTo>
                    <a:pt x="1604" y="332"/>
                  </a:lnTo>
                  <a:lnTo>
                    <a:pt x="1610" y="316"/>
                  </a:lnTo>
                  <a:lnTo>
                    <a:pt x="1612" y="296"/>
                  </a:lnTo>
                  <a:lnTo>
                    <a:pt x="1608" y="268"/>
                  </a:lnTo>
                  <a:lnTo>
                    <a:pt x="1602" y="242"/>
                  </a:lnTo>
                  <a:lnTo>
                    <a:pt x="1592" y="218"/>
                  </a:lnTo>
                  <a:lnTo>
                    <a:pt x="1582" y="198"/>
                  </a:lnTo>
                  <a:lnTo>
                    <a:pt x="1572" y="182"/>
                  </a:lnTo>
                  <a:lnTo>
                    <a:pt x="1558" y="164"/>
                  </a:lnTo>
                  <a:lnTo>
                    <a:pt x="1542" y="146"/>
                  </a:lnTo>
                  <a:lnTo>
                    <a:pt x="1522" y="130"/>
                  </a:lnTo>
                  <a:lnTo>
                    <a:pt x="1500" y="116"/>
                  </a:lnTo>
                  <a:lnTo>
                    <a:pt x="1490" y="112"/>
                  </a:lnTo>
                  <a:lnTo>
                    <a:pt x="1480" y="108"/>
                  </a:lnTo>
                  <a:lnTo>
                    <a:pt x="1468" y="108"/>
                  </a:lnTo>
                  <a:lnTo>
                    <a:pt x="1458" y="108"/>
                  </a:lnTo>
                  <a:lnTo>
                    <a:pt x="1448" y="110"/>
                  </a:lnTo>
                  <a:lnTo>
                    <a:pt x="1438" y="116"/>
                  </a:lnTo>
                  <a:lnTo>
                    <a:pt x="1430" y="120"/>
                  </a:lnTo>
                  <a:lnTo>
                    <a:pt x="1424" y="126"/>
                  </a:lnTo>
                  <a:lnTo>
                    <a:pt x="1416" y="138"/>
                  </a:lnTo>
                  <a:lnTo>
                    <a:pt x="1412" y="150"/>
                  </a:lnTo>
                  <a:lnTo>
                    <a:pt x="1410" y="164"/>
                  </a:lnTo>
                  <a:lnTo>
                    <a:pt x="1412" y="182"/>
                  </a:lnTo>
                  <a:lnTo>
                    <a:pt x="1410" y="198"/>
                  </a:lnTo>
                  <a:lnTo>
                    <a:pt x="1408" y="212"/>
                  </a:lnTo>
                  <a:lnTo>
                    <a:pt x="1404" y="220"/>
                  </a:lnTo>
                  <a:lnTo>
                    <a:pt x="1398" y="226"/>
                  </a:lnTo>
                  <a:lnTo>
                    <a:pt x="1392" y="234"/>
                  </a:lnTo>
                  <a:lnTo>
                    <a:pt x="1382" y="240"/>
                  </a:lnTo>
                  <a:lnTo>
                    <a:pt x="1376" y="242"/>
                  </a:lnTo>
                  <a:lnTo>
                    <a:pt x="1368" y="242"/>
                  </a:lnTo>
                  <a:lnTo>
                    <a:pt x="1360" y="240"/>
                  </a:lnTo>
                  <a:lnTo>
                    <a:pt x="1352" y="238"/>
                  </a:lnTo>
                  <a:lnTo>
                    <a:pt x="1334" y="228"/>
                  </a:lnTo>
                  <a:lnTo>
                    <a:pt x="1320" y="216"/>
                  </a:lnTo>
                  <a:lnTo>
                    <a:pt x="1198" y="0"/>
                  </a:lnTo>
                  <a:lnTo>
                    <a:pt x="400" y="0"/>
                  </a:lnTo>
                  <a:lnTo>
                    <a:pt x="0" y="694"/>
                  </a:lnTo>
                  <a:lnTo>
                    <a:pt x="398" y="1384"/>
                  </a:lnTo>
                  <a:lnTo>
                    <a:pt x="400" y="1382"/>
                  </a:lnTo>
                  <a:lnTo>
                    <a:pt x="674" y="1382"/>
                  </a:lnTo>
                  <a:close/>
                </a:path>
              </a:pathLst>
            </a:custGeom>
            <a:solidFill>
              <a:srgbClr val="20B7EC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24736" y="2134111"/>
              <a:ext cx="2322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 (Headings)"/>
                </a:rPr>
                <a:t>Performance Outcomes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193609" y="1614037"/>
            <a:ext cx="1981200" cy="2011362"/>
            <a:chOff x="5193609" y="1614037"/>
            <a:chExt cx="1981200" cy="2011362"/>
          </a:xfrm>
        </p:grpSpPr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5193609" y="1614037"/>
              <a:ext cx="1981200" cy="2011362"/>
            </a:xfrm>
            <a:custGeom>
              <a:avLst/>
              <a:gdLst>
                <a:gd name="T0" fmla="*/ 324422 w 1600"/>
                <a:gd name="T1" fmla="*/ 322016 h 1624"/>
                <a:gd name="T2" fmla="*/ 354140 w 1600"/>
                <a:gd name="T3" fmla="*/ 391373 h 1624"/>
                <a:gd name="T4" fmla="*/ 463106 w 1600"/>
                <a:gd name="T5" fmla="*/ 359172 h 1624"/>
                <a:gd name="T6" fmla="*/ 525018 w 1600"/>
                <a:gd name="T7" fmla="*/ 378988 h 1624"/>
                <a:gd name="T8" fmla="*/ 532448 w 1600"/>
                <a:gd name="T9" fmla="*/ 527611 h 1624"/>
                <a:gd name="T10" fmla="*/ 455676 w 1600"/>
                <a:gd name="T11" fmla="*/ 648986 h 1624"/>
                <a:gd name="T12" fmla="*/ 339281 w 1600"/>
                <a:gd name="T13" fmla="*/ 691096 h 1624"/>
                <a:gd name="T14" fmla="*/ 294704 w 1600"/>
                <a:gd name="T15" fmla="*/ 629170 h 1624"/>
                <a:gd name="T16" fmla="*/ 260033 w 1600"/>
                <a:gd name="T17" fmla="*/ 532565 h 1624"/>
                <a:gd name="T18" fmla="*/ 173355 w 1600"/>
                <a:gd name="T19" fmla="*/ 569721 h 1624"/>
                <a:gd name="T20" fmla="*/ 173355 w 1600"/>
                <a:gd name="T21" fmla="*/ 1156781 h 1624"/>
                <a:gd name="T22" fmla="*/ 264986 w 1600"/>
                <a:gd name="T23" fmla="*/ 1198891 h 1624"/>
                <a:gd name="T24" fmla="*/ 299657 w 1600"/>
                <a:gd name="T25" fmla="*/ 1122102 h 1624"/>
                <a:gd name="T26" fmla="*/ 331851 w 1600"/>
                <a:gd name="T27" fmla="*/ 1045314 h 1624"/>
                <a:gd name="T28" fmla="*/ 435864 w 1600"/>
                <a:gd name="T29" fmla="*/ 1062653 h 1624"/>
                <a:gd name="T30" fmla="*/ 534924 w 1600"/>
                <a:gd name="T31" fmla="*/ 1193937 h 1624"/>
                <a:gd name="T32" fmla="*/ 532448 w 1600"/>
                <a:gd name="T33" fmla="*/ 1335128 h 1624"/>
                <a:gd name="T34" fmla="*/ 465582 w 1600"/>
                <a:gd name="T35" fmla="*/ 1362376 h 1624"/>
                <a:gd name="T36" fmla="*/ 356616 w 1600"/>
                <a:gd name="T37" fmla="*/ 1330174 h 1624"/>
                <a:gd name="T38" fmla="*/ 329375 w 1600"/>
                <a:gd name="T39" fmla="*/ 1406963 h 1624"/>
                <a:gd name="T40" fmla="*/ 827151 w 1600"/>
                <a:gd name="T41" fmla="*/ 1716593 h 1624"/>
                <a:gd name="T42" fmla="*/ 849440 w 1600"/>
                <a:gd name="T43" fmla="*/ 1724025 h 1624"/>
                <a:gd name="T44" fmla="*/ 861822 w 1600"/>
                <a:gd name="T45" fmla="*/ 1731456 h 1624"/>
                <a:gd name="T46" fmla="*/ 871728 w 1600"/>
                <a:gd name="T47" fmla="*/ 1736410 h 1624"/>
                <a:gd name="T48" fmla="*/ 884111 w 1600"/>
                <a:gd name="T49" fmla="*/ 1746318 h 1624"/>
                <a:gd name="T50" fmla="*/ 891540 w 1600"/>
                <a:gd name="T51" fmla="*/ 1751272 h 1624"/>
                <a:gd name="T52" fmla="*/ 896493 w 1600"/>
                <a:gd name="T53" fmla="*/ 1761180 h 1624"/>
                <a:gd name="T54" fmla="*/ 898970 w 1600"/>
                <a:gd name="T55" fmla="*/ 1771088 h 1624"/>
                <a:gd name="T56" fmla="*/ 898970 w 1600"/>
                <a:gd name="T57" fmla="*/ 1778520 h 1624"/>
                <a:gd name="T58" fmla="*/ 896493 w 1600"/>
                <a:gd name="T59" fmla="*/ 1793382 h 1624"/>
                <a:gd name="T60" fmla="*/ 871728 w 1600"/>
                <a:gd name="T61" fmla="*/ 1828061 h 1624"/>
                <a:gd name="T62" fmla="*/ 832104 w 1600"/>
                <a:gd name="T63" fmla="*/ 1850354 h 1624"/>
                <a:gd name="T64" fmla="*/ 817245 w 1600"/>
                <a:gd name="T65" fmla="*/ 1862739 h 1624"/>
                <a:gd name="T66" fmla="*/ 807339 w 1600"/>
                <a:gd name="T67" fmla="*/ 1875124 h 1624"/>
                <a:gd name="T68" fmla="*/ 802386 w 1600"/>
                <a:gd name="T69" fmla="*/ 1894941 h 1624"/>
                <a:gd name="T70" fmla="*/ 804863 w 1600"/>
                <a:gd name="T71" fmla="*/ 1934574 h 1624"/>
                <a:gd name="T72" fmla="*/ 926211 w 1600"/>
                <a:gd name="T73" fmla="*/ 2006408 h 1624"/>
                <a:gd name="T74" fmla="*/ 1089660 w 1600"/>
                <a:gd name="T75" fmla="*/ 1989069 h 1624"/>
                <a:gd name="T76" fmla="*/ 1156526 w 1600"/>
                <a:gd name="T77" fmla="*/ 1907326 h 1624"/>
                <a:gd name="T78" fmla="*/ 1154049 w 1600"/>
                <a:gd name="T79" fmla="*/ 1885033 h 1624"/>
                <a:gd name="T80" fmla="*/ 1144143 w 1600"/>
                <a:gd name="T81" fmla="*/ 1867693 h 1624"/>
                <a:gd name="T82" fmla="*/ 1136714 w 1600"/>
                <a:gd name="T83" fmla="*/ 1860262 h 1624"/>
                <a:gd name="T84" fmla="*/ 1121855 w 1600"/>
                <a:gd name="T85" fmla="*/ 1850354 h 1624"/>
                <a:gd name="T86" fmla="*/ 1067372 w 1600"/>
                <a:gd name="T87" fmla="*/ 1808244 h 1624"/>
                <a:gd name="T88" fmla="*/ 1059942 w 1600"/>
                <a:gd name="T89" fmla="*/ 1793382 h 1624"/>
                <a:gd name="T90" fmla="*/ 1057466 w 1600"/>
                <a:gd name="T91" fmla="*/ 1780997 h 1624"/>
                <a:gd name="T92" fmla="*/ 1057466 w 1600"/>
                <a:gd name="T93" fmla="*/ 1771088 h 1624"/>
                <a:gd name="T94" fmla="*/ 1059942 w 1600"/>
                <a:gd name="T95" fmla="*/ 1761180 h 1624"/>
                <a:gd name="T96" fmla="*/ 1064895 w 1600"/>
                <a:gd name="T97" fmla="*/ 1753749 h 1624"/>
                <a:gd name="T98" fmla="*/ 1072325 w 1600"/>
                <a:gd name="T99" fmla="*/ 1746318 h 1624"/>
                <a:gd name="T100" fmla="*/ 1082231 w 1600"/>
                <a:gd name="T101" fmla="*/ 1736410 h 1624"/>
                <a:gd name="T102" fmla="*/ 1094613 w 1600"/>
                <a:gd name="T103" fmla="*/ 1731456 h 1624"/>
                <a:gd name="T104" fmla="*/ 1104519 w 1600"/>
                <a:gd name="T105" fmla="*/ 1726502 h 1624"/>
                <a:gd name="T106" fmla="*/ 1129284 w 1600"/>
                <a:gd name="T107" fmla="*/ 1716593 h 1624"/>
                <a:gd name="T108" fmla="*/ 1485900 w 1600"/>
                <a:gd name="T109" fmla="*/ 0 h 16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600" h="1624">
                  <a:moveTo>
                    <a:pt x="1200" y="0"/>
                  </a:moveTo>
                  <a:lnTo>
                    <a:pt x="402" y="0"/>
                  </a:lnTo>
                  <a:lnTo>
                    <a:pt x="400" y="6"/>
                  </a:lnTo>
                  <a:lnTo>
                    <a:pt x="400" y="8"/>
                  </a:lnTo>
                  <a:lnTo>
                    <a:pt x="266" y="240"/>
                  </a:lnTo>
                  <a:lnTo>
                    <a:pt x="262" y="260"/>
                  </a:lnTo>
                  <a:lnTo>
                    <a:pt x="262" y="282"/>
                  </a:lnTo>
                  <a:lnTo>
                    <a:pt x="264" y="290"/>
                  </a:lnTo>
                  <a:lnTo>
                    <a:pt x="266" y="298"/>
                  </a:lnTo>
                  <a:lnTo>
                    <a:pt x="270" y="306"/>
                  </a:lnTo>
                  <a:lnTo>
                    <a:pt x="276" y="310"/>
                  </a:lnTo>
                  <a:lnTo>
                    <a:pt x="286" y="316"/>
                  </a:lnTo>
                  <a:lnTo>
                    <a:pt x="296" y="318"/>
                  </a:lnTo>
                  <a:lnTo>
                    <a:pt x="306" y="320"/>
                  </a:lnTo>
                  <a:lnTo>
                    <a:pt x="314" y="318"/>
                  </a:lnTo>
                  <a:lnTo>
                    <a:pt x="330" y="312"/>
                  </a:lnTo>
                  <a:lnTo>
                    <a:pt x="344" y="304"/>
                  </a:lnTo>
                  <a:lnTo>
                    <a:pt x="358" y="296"/>
                  </a:lnTo>
                  <a:lnTo>
                    <a:pt x="374" y="290"/>
                  </a:lnTo>
                  <a:lnTo>
                    <a:pt x="382" y="288"/>
                  </a:lnTo>
                  <a:lnTo>
                    <a:pt x="392" y="290"/>
                  </a:lnTo>
                  <a:lnTo>
                    <a:pt x="400" y="292"/>
                  </a:lnTo>
                  <a:lnTo>
                    <a:pt x="412" y="296"/>
                  </a:lnTo>
                  <a:lnTo>
                    <a:pt x="418" y="302"/>
                  </a:lnTo>
                  <a:lnTo>
                    <a:pt x="424" y="306"/>
                  </a:lnTo>
                  <a:lnTo>
                    <a:pt x="434" y="320"/>
                  </a:lnTo>
                  <a:lnTo>
                    <a:pt x="438" y="336"/>
                  </a:lnTo>
                  <a:lnTo>
                    <a:pt x="442" y="352"/>
                  </a:lnTo>
                  <a:lnTo>
                    <a:pt x="442" y="370"/>
                  </a:lnTo>
                  <a:lnTo>
                    <a:pt x="438" y="390"/>
                  </a:lnTo>
                  <a:lnTo>
                    <a:pt x="434" y="408"/>
                  </a:lnTo>
                  <a:lnTo>
                    <a:pt x="430" y="426"/>
                  </a:lnTo>
                  <a:lnTo>
                    <a:pt x="420" y="450"/>
                  </a:lnTo>
                  <a:lnTo>
                    <a:pt x="410" y="472"/>
                  </a:lnTo>
                  <a:lnTo>
                    <a:pt x="398" y="488"/>
                  </a:lnTo>
                  <a:lnTo>
                    <a:pt x="384" y="506"/>
                  </a:lnTo>
                  <a:lnTo>
                    <a:pt x="368" y="524"/>
                  </a:lnTo>
                  <a:lnTo>
                    <a:pt x="348" y="540"/>
                  </a:lnTo>
                  <a:lnTo>
                    <a:pt x="328" y="552"/>
                  </a:lnTo>
                  <a:lnTo>
                    <a:pt x="318" y="556"/>
                  </a:lnTo>
                  <a:lnTo>
                    <a:pt x="306" y="560"/>
                  </a:lnTo>
                  <a:lnTo>
                    <a:pt x="296" y="562"/>
                  </a:lnTo>
                  <a:lnTo>
                    <a:pt x="284" y="562"/>
                  </a:lnTo>
                  <a:lnTo>
                    <a:pt x="274" y="558"/>
                  </a:lnTo>
                  <a:lnTo>
                    <a:pt x="264" y="554"/>
                  </a:lnTo>
                  <a:lnTo>
                    <a:pt x="256" y="548"/>
                  </a:lnTo>
                  <a:lnTo>
                    <a:pt x="248" y="540"/>
                  </a:lnTo>
                  <a:lnTo>
                    <a:pt x="244" y="532"/>
                  </a:lnTo>
                  <a:lnTo>
                    <a:pt x="240" y="524"/>
                  </a:lnTo>
                  <a:lnTo>
                    <a:pt x="238" y="508"/>
                  </a:lnTo>
                  <a:lnTo>
                    <a:pt x="238" y="492"/>
                  </a:lnTo>
                  <a:lnTo>
                    <a:pt x="238" y="474"/>
                  </a:lnTo>
                  <a:lnTo>
                    <a:pt x="234" y="458"/>
                  </a:lnTo>
                  <a:lnTo>
                    <a:pt x="232" y="450"/>
                  </a:lnTo>
                  <a:lnTo>
                    <a:pt x="226" y="444"/>
                  </a:lnTo>
                  <a:lnTo>
                    <a:pt x="218" y="436"/>
                  </a:lnTo>
                  <a:lnTo>
                    <a:pt x="210" y="430"/>
                  </a:lnTo>
                  <a:lnTo>
                    <a:pt x="202" y="426"/>
                  </a:lnTo>
                  <a:lnTo>
                    <a:pt x="192" y="426"/>
                  </a:lnTo>
                  <a:lnTo>
                    <a:pt x="184" y="430"/>
                  </a:lnTo>
                  <a:lnTo>
                    <a:pt x="174" y="434"/>
                  </a:lnTo>
                  <a:lnTo>
                    <a:pt x="156" y="446"/>
                  </a:lnTo>
                  <a:lnTo>
                    <a:pt x="140" y="460"/>
                  </a:lnTo>
                  <a:lnTo>
                    <a:pt x="40" y="632"/>
                  </a:lnTo>
                  <a:lnTo>
                    <a:pt x="4" y="694"/>
                  </a:lnTo>
                  <a:lnTo>
                    <a:pt x="0" y="694"/>
                  </a:lnTo>
                  <a:lnTo>
                    <a:pt x="2" y="696"/>
                  </a:lnTo>
                  <a:lnTo>
                    <a:pt x="4" y="696"/>
                  </a:lnTo>
                  <a:lnTo>
                    <a:pt x="140" y="934"/>
                  </a:lnTo>
                  <a:lnTo>
                    <a:pt x="158" y="948"/>
                  </a:lnTo>
                  <a:lnTo>
                    <a:pt x="176" y="962"/>
                  </a:lnTo>
                  <a:lnTo>
                    <a:pt x="186" y="968"/>
                  </a:lnTo>
                  <a:lnTo>
                    <a:pt x="196" y="970"/>
                  </a:lnTo>
                  <a:lnTo>
                    <a:pt x="206" y="970"/>
                  </a:lnTo>
                  <a:lnTo>
                    <a:pt x="214" y="968"/>
                  </a:lnTo>
                  <a:lnTo>
                    <a:pt x="224" y="960"/>
                  </a:lnTo>
                  <a:lnTo>
                    <a:pt x="230" y="954"/>
                  </a:lnTo>
                  <a:lnTo>
                    <a:pt x="236" y="946"/>
                  </a:lnTo>
                  <a:lnTo>
                    <a:pt x="240" y="938"/>
                  </a:lnTo>
                  <a:lnTo>
                    <a:pt x="242" y="922"/>
                  </a:lnTo>
                  <a:lnTo>
                    <a:pt x="242" y="906"/>
                  </a:lnTo>
                  <a:lnTo>
                    <a:pt x="242" y="888"/>
                  </a:lnTo>
                  <a:lnTo>
                    <a:pt x="244" y="872"/>
                  </a:lnTo>
                  <a:lnTo>
                    <a:pt x="248" y="864"/>
                  </a:lnTo>
                  <a:lnTo>
                    <a:pt x="252" y="858"/>
                  </a:lnTo>
                  <a:lnTo>
                    <a:pt x="260" y="850"/>
                  </a:lnTo>
                  <a:lnTo>
                    <a:pt x="268" y="844"/>
                  </a:lnTo>
                  <a:lnTo>
                    <a:pt x="278" y="838"/>
                  </a:lnTo>
                  <a:lnTo>
                    <a:pt x="290" y="836"/>
                  </a:lnTo>
                  <a:lnTo>
                    <a:pt x="300" y="836"/>
                  </a:lnTo>
                  <a:lnTo>
                    <a:pt x="310" y="836"/>
                  </a:lnTo>
                  <a:lnTo>
                    <a:pt x="322" y="840"/>
                  </a:lnTo>
                  <a:lnTo>
                    <a:pt x="332" y="844"/>
                  </a:lnTo>
                  <a:lnTo>
                    <a:pt x="352" y="858"/>
                  </a:lnTo>
                  <a:lnTo>
                    <a:pt x="372" y="874"/>
                  </a:lnTo>
                  <a:lnTo>
                    <a:pt x="390" y="892"/>
                  </a:lnTo>
                  <a:lnTo>
                    <a:pt x="404" y="910"/>
                  </a:lnTo>
                  <a:lnTo>
                    <a:pt x="414" y="926"/>
                  </a:lnTo>
                  <a:lnTo>
                    <a:pt x="422" y="944"/>
                  </a:lnTo>
                  <a:lnTo>
                    <a:pt x="432" y="964"/>
                  </a:lnTo>
                  <a:lnTo>
                    <a:pt x="438" y="988"/>
                  </a:lnTo>
                  <a:lnTo>
                    <a:pt x="442" y="1012"/>
                  </a:lnTo>
                  <a:lnTo>
                    <a:pt x="444" y="1038"/>
                  </a:lnTo>
                  <a:lnTo>
                    <a:pt x="442" y="1048"/>
                  </a:lnTo>
                  <a:lnTo>
                    <a:pt x="440" y="1060"/>
                  </a:lnTo>
                  <a:lnTo>
                    <a:pt x="436" y="1070"/>
                  </a:lnTo>
                  <a:lnTo>
                    <a:pt x="430" y="1078"/>
                  </a:lnTo>
                  <a:lnTo>
                    <a:pt x="422" y="1086"/>
                  </a:lnTo>
                  <a:lnTo>
                    <a:pt x="412" y="1092"/>
                  </a:lnTo>
                  <a:lnTo>
                    <a:pt x="402" y="1098"/>
                  </a:lnTo>
                  <a:lnTo>
                    <a:pt x="392" y="1100"/>
                  </a:lnTo>
                  <a:lnTo>
                    <a:pt x="384" y="1100"/>
                  </a:lnTo>
                  <a:lnTo>
                    <a:pt x="376" y="1100"/>
                  </a:lnTo>
                  <a:lnTo>
                    <a:pt x="360" y="1094"/>
                  </a:lnTo>
                  <a:lnTo>
                    <a:pt x="346" y="1084"/>
                  </a:lnTo>
                  <a:lnTo>
                    <a:pt x="330" y="1076"/>
                  </a:lnTo>
                  <a:lnTo>
                    <a:pt x="316" y="1070"/>
                  </a:lnTo>
                  <a:lnTo>
                    <a:pt x="306" y="1070"/>
                  </a:lnTo>
                  <a:lnTo>
                    <a:pt x="298" y="1070"/>
                  </a:lnTo>
                  <a:lnTo>
                    <a:pt x="288" y="1074"/>
                  </a:lnTo>
                  <a:lnTo>
                    <a:pt x="278" y="1078"/>
                  </a:lnTo>
                  <a:lnTo>
                    <a:pt x="272" y="1084"/>
                  </a:lnTo>
                  <a:lnTo>
                    <a:pt x="266" y="1092"/>
                  </a:lnTo>
                  <a:lnTo>
                    <a:pt x="264" y="1102"/>
                  </a:lnTo>
                  <a:lnTo>
                    <a:pt x="264" y="1114"/>
                  </a:lnTo>
                  <a:lnTo>
                    <a:pt x="266" y="1136"/>
                  </a:lnTo>
                  <a:lnTo>
                    <a:pt x="270" y="1158"/>
                  </a:lnTo>
                  <a:lnTo>
                    <a:pt x="402" y="1386"/>
                  </a:lnTo>
                  <a:lnTo>
                    <a:pt x="668" y="1386"/>
                  </a:lnTo>
                  <a:lnTo>
                    <a:pt x="674" y="1388"/>
                  </a:lnTo>
                  <a:lnTo>
                    <a:pt x="686" y="1392"/>
                  </a:lnTo>
                  <a:lnTo>
                    <a:pt x="688" y="1394"/>
                  </a:lnTo>
                  <a:lnTo>
                    <a:pt x="692" y="1394"/>
                  </a:lnTo>
                  <a:lnTo>
                    <a:pt x="694" y="1396"/>
                  </a:lnTo>
                  <a:lnTo>
                    <a:pt x="696" y="1398"/>
                  </a:lnTo>
                  <a:lnTo>
                    <a:pt x="700" y="1398"/>
                  </a:lnTo>
                  <a:lnTo>
                    <a:pt x="702" y="1400"/>
                  </a:lnTo>
                  <a:lnTo>
                    <a:pt x="704" y="1402"/>
                  </a:lnTo>
                  <a:lnTo>
                    <a:pt x="706" y="1402"/>
                  </a:lnTo>
                  <a:lnTo>
                    <a:pt x="710" y="1406"/>
                  </a:lnTo>
                  <a:lnTo>
                    <a:pt x="714" y="1410"/>
                  </a:lnTo>
                  <a:lnTo>
                    <a:pt x="716" y="1410"/>
                  </a:lnTo>
                  <a:lnTo>
                    <a:pt x="718" y="1412"/>
                  </a:lnTo>
                  <a:lnTo>
                    <a:pt x="720" y="1414"/>
                  </a:lnTo>
                  <a:lnTo>
                    <a:pt x="722" y="1416"/>
                  </a:lnTo>
                  <a:lnTo>
                    <a:pt x="722" y="1418"/>
                  </a:lnTo>
                  <a:lnTo>
                    <a:pt x="724" y="1420"/>
                  </a:lnTo>
                  <a:lnTo>
                    <a:pt x="724" y="1422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6" y="1430"/>
                  </a:lnTo>
                  <a:lnTo>
                    <a:pt x="726" y="1436"/>
                  </a:lnTo>
                  <a:lnTo>
                    <a:pt x="726" y="1438"/>
                  </a:lnTo>
                  <a:lnTo>
                    <a:pt x="726" y="1442"/>
                  </a:lnTo>
                  <a:lnTo>
                    <a:pt x="724" y="1444"/>
                  </a:lnTo>
                  <a:lnTo>
                    <a:pt x="724" y="1448"/>
                  </a:lnTo>
                  <a:lnTo>
                    <a:pt x="720" y="1458"/>
                  </a:lnTo>
                  <a:lnTo>
                    <a:pt x="716" y="1464"/>
                  </a:lnTo>
                  <a:lnTo>
                    <a:pt x="710" y="1470"/>
                  </a:lnTo>
                  <a:lnTo>
                    <a:pt x="704" y="1476"/>
                  </a:lnTo>
                  <a:lnTo>
                    <a:pt x="690" y="1484"/>
                  </a:lnTo>
                  <a:lnTo>
                    <a:pt x="676" y="1492"/>
                  </a:lnTo>
                  <a:lnTo>
                    <a:pt x="674" y="1494"/>
                  </a:lnTo>
                  <a:lnTo>
                    <a:pt x="672" y="1494"/>
                  </a:lnTo>
                  <a:lnTo>
                    <a:pt x="668" y="1498"/>
                  </a:lnTo>
                  <a:lnTo>
                    <a:pt x="666" y="1498"/>
                  </a:lnTo>
                  <a:lnTo>
                    <a:pt x="662" y="1502"/>
                  </a:lnTo>
                  <a:lnTo>
                    <a:pt x="660" y="1504"/>
                  </a:lnTo>
                  <a:lnTo>
                    <a:pt x="656" y="1508"/>
                  </a:lnTo>
                  <a:lnTo>
                    <a:pt x="652" y="1514"/>
                  </a:lnTo>
                  <a:lnTo>
                    <a:pt x="650" y="1522"/>
                  </a:lnTo>
                  <a:lnTo>
                    <a:pt x="648" y="1530"/>
                  </a:lnTo>
                  <a:lnTo>
                    <a:pt x="648" y="1532"/>
                  </a:lnTo>
                  <a:lnTo>
                    <a:pt x="646" y="1540"/>
                  </a:lnTo>
                  <a:lnTo>
                    <a:pt x="648" y="1552"/>
                  </a:lnTo>
                  <a:lnTo>
                    <a:pt x="650" y="1562"/>
                  </a:lnTo>
                  <a:lnTo>
                    <a:pt x="656" y="1572"/>
                  </a:lnTo>
                  <a:lnTo>
                    <a:pt x="662" y="1580"/>
                  </a:lnTo>
                  <a:lnTo>
                    <a:pt x="670" y="1588"/>
                  </a:lnTo>
                  <a:lnTo>
                    <a:pt x="680" y="1594"/>
                  </a:lnTo>
                  <a:lnTo>
                    <a:pt x="700" y="1606"/>
                  </a:lnTo>
                  <a:lnTo>
                    <a:pt x="724" y="1614"/>
                  </a:lnTo>
                  <a:lnTo>
                    <a:pt x="748" y="1620"/>
                  </a:lnTo>
                  <a:lnTo>
                    <a:pt x="770" y="1624"/>
                  </a:lnTo>
                  <a:lnTo>
                    <a:pt x="790" y="1624"/>
                  </a:lnTo>
                  <a:lnTo>
                    <a:pt x="810" y="1624"/>
                  </a:lnTo>
                  <a:lnTo>
                    <a:pt x="832" y="1620"/>
                  </a:lnTo>
                  <a:lnTo>
                    <a:pt x="856" y="1614"/>
                  </a:lnTo>
                  <a:lnTo>
                    <a:pt x="880" y="1606"/>
                  </a:lnTo>
                  <a:lnTo>
                    <a:pt x="902" y="1594"/>
                  </a:lnTo>
                  <a:lnTo>
                    <a:pt x="910" y="1588"/>
                  </a:lnTo>
                  <a:lnTo>
                    <a:pt x="918" y="1580"/>
                  </a:lnTo>
                  <a:lnTo>
                    <a:pt x="926" y="1572"/>
                  </a:lnTo>
                  <a:lnTo>
                    <a:pt x="930" y="1562"/>
                  </a:lnTo>
                  <a:lnTo>
                    <a:pt x="934" y="1552"/>
                  </a:lnTo>
                  <a:lnTo>
                    <a:pt x="934" y="1540"/>
                  </a:lnTo>
                  <a:lnTo>
                    <a:pt x="934" y="1532"/>
                  </a:lnTo>
                  <a:lnTo>
                    <a:pt x="934" y="1530"/>
                  </a:lnTo>
                  <a:lnTo>
                    <a:pt x="932" y="1522"/>
                  </a:lnTo>
                  <a:lnTo>
                    <a:pt x="930" y="1522"/>
                  </a:lnTo>
                  <a:lnTo>
                    <a:pt x="928" y="1514"/>
                  </a:lnTo>
                  <a:lnTo>
                    <a:pt x="924" y="1508"/>
                  </a:lnTo>
                  <a:lnTo>
                    <a:pt x="920" y="1504"/>
                  </a:lnTo>
                  <a:lnTo>
                    <a:pt x="918" y="1502"/>
                  </a:lnTo>
                  <a:lnTo>
                    <a:pt x="914" y="1498"/>
                  </a:lnTo>
                  <a:lnTo>
                    <a:pt x="912" y="1498"/>
                  </a:lnTo>
                  <a:lnTo>
                    <a:pt x="908" y="1494"/>
                  </a:lnTo>
                  <a:lnTo>
                    <a:pt x="906" y="1494"/>
                  </a:lnTo>
                  <a:lnTo>
                    <a:pt x="904" y="1492"/>
                  </a:lnTo>
                  <a:lnTo>
                    <a:pt x="890" y="1484"/>
                  </a:lnTo>
                  <a:lnTo>
                    <a:pt x="878" y="1476"/>
                  </a:lnTo>
                  <a:lnTo>
                    <a:pt x="866" y="1466"/>
                  </a:lnTo>
                  <a:lnTo>
                    <a:pt x="862" y="1460"/>
                  </a:lnTo>
                  <a:lnTo>
                    <a:pt x="858" y="1454"/>
                  </a:lnTo>
                  <a:lnTo>
                    <a:pt x="856" y="1448"/>
                  </a:lnTo>
                  <a:lnTo>
                    <a:pt x="856" y="1444"/>
                  </a:lnTo>
                  <a:lnTo>
                    <a:pt x="856" y="1442"/>
                  </a:lnTo>
                  <a:lnTo>
                    <a:pt x="854" y="1438"/>
                  </a:lnTo>
                  <a:lnTo>
                    <a:pt x="854" y="1436"/>
                  </a:lnTo>
                  <a:lnTo>
                    <a:pt x="854" y="1430"/>
                  </a:lnTo>
                  <a:lnTo>
                    <a:pt x="854" y="1426"/>
                  </a:lnTo>
                  <a:lnTo>
                    <a:pt x="856" y="1424"/>
                  </a:lnTo>
                  <a:lnTo>
                    <a:pt x="856" y="1422"/>
                  </a:lnTo>
                  <a:lnTo>
                    <a:pt x="856" y="1420"/>
                  </a:lnTo>
                  <a:lnTo>
                    <a:pt x="858" y="1418"/>
                  </a:lnTo>
                  <a:lnTo>
                    <a:pt x="860" y="1416"/>
                  </a:lnTo>
                  <a:lnTo>
                    <a:pt x="862" y="1414"/>
                  </a:lnTo>
                  <a:lnTo>
                    <a:pt x="862" y="1412"/>
                  </a:lnTo>
                  <a:lnTo>
                    <a:pt x="864" y="1410"/>
                  </a:lnTo>
                  <a:lnTo>
                    <a:pt x="866" y="1410"/>
                  </a:lnTo>
                  <a:lnTo>
                    <a:pt x="870" y="1406"/>
                  </a:lnTo>
                  <a:lnTo>
                    <a:pt x="874" y="1402"/>
                  </a:lnTo>
                  <a:lnTo>
                    <a:pt x="876" y="1402"/>
                  </a:lnTo>
                  <a:lnTo>
                    <a:pt x="880" y="1400"/>
                  </a:lnTo>
                  <a:lnTo>
                    <a:pt x="882" y="1398"/>
                  </a:lnTo>
                  <a:lnTo>
                    <a:pt x="884" y="1398"/>
                  </a:lnTo>
                  <a:lnTo>
                    <a:pt x="886" y="1396"/>
                  </a:lnTo>
                  <a:lnTo>
                    <a:pt x="890" y="1394"/>
                  </a:lnTo>
                  <a:lnTo>
                    <a:pt x="892" y="1394"/>
                  </a:lnTo>
                  <a:lnTo>
                    <a:pt x="894" y="1392"/>
                  </a:lnTo>
                  <a:lnTo>
                    <a:pt x="906" y="1388"/>
                  </a:lnTo>
                  <a:lnTo>
                    <a:pt x="908" y="1388"/>
                  </a:lnTo>
                  <a:lnTo>
                    <a:pt x="912" y="1386"/>
                  </a:lnTo>
                  <a:lnTo>
                    <a:pt x="1200" y="1386"/>
                  </a:lnTo>
                  <a:lnTo>
                    <a:pt x="1200" y="1384"/>
                  </a:lnTo>
                  <a:lnTo>
                    <a:pt x="1600" y="69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FBFB37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5746785" y="2295205"/>
              <a:ext cx="106952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solidFill>
                    <a:srgbClr val="000000"/>
                  </a:solidFill>
                </a:rPr>
                <a:t>Imaging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712472" y="761549"/>
            <a:ext cx="2027237" cy="1717675"/>
            <a:chOff x="3712472" y="761549"/>
            <a:chExt cx="2027237" cy="1717675"/>
          </a:xfrm>
        </p:grpSpPr>
        <p:sp>
          <p:nvSpPr>
            <p:cNvPr id="3" name="Freeform 7"/>
            <p:cNvSpPr>
              <a:spLocks/>
            </p:cNvSpPr>
            <p:nvPr/>
          </p:nvSpPr>
          <p:spPr bwMode="auto">
            <a:xfrm>
              <a:off x="3712472" y="761549"/>
              <a:ext cx="2027237" cy="1717675"/>
            </a:xfrm>
            <a:custGeom>
              <a:avLst/>
              <a:gdLst>
                <a:gd name="T0" fmla="*/ 245350 w 1636"/>
                <a:gd name="T1" fmla="*/ 1122809 h 1386"/>
                <a:gd name="T2" fmla="*/ 265176 w 1636"/>
                <a:gd name="T3" fmla="*/ 1075716 h 1386"/>
                <a:gd name="T4" fmla="*/ 265176 w 1636"/>
                <a:gd name="T5" fmla="*/ 1033579 h 1386"/>
                <a:gd name="T6" fmla="*/ 287481 w 1636"/>
                <a:gd name="T7" fmla="*/ 991443 h 1386"/>
                <a:gd name="T8" fmla="*/ 322177 w 1636"/>
                <a:gd name="T9" fmla="*/ 974093 h 1386"/>
                <a:gd name="T10" fmla="*/ 374221 w 1636"/>
                <a:gd name="T11" fmla="*/ 984007 h 1386"/>
                <a:gd name="T12" fmla="*/ 463439 w 1636"/>
                <a:gd name="T13" fmla="*/ 1065801 h 1386"/>
                <a:gd name="T14" fmla="*/ 503092 w 1636"/>
                <a:gd name="T15" fmla="*/ 1145117 h 1386"/>
                <a:gd name="T16" fmla="*/ 513005 w 1636"/>
                <a:gd name="T17" fmla="*/ 1216996 h 1386"/>
                <a:gd name="T18" fmla="*/ 500614 w 1636"/>
                <a:gd name="T19" fmla="*/ 1278961 h 1386"/>
                <a:gd name="T20" fmla="*/ 475831 w 1636"/>
                <a:gd name="T21" fmla="*/ 1301269 h 1386"/>
                <a:gd name="T22" fmla="*/ 428743 w 1636"/>
                <a:gd name="T23" fmla="*/ 1311183 h 1386"/>
                <a:gd name="T24" fmla="*/ 354395 w 1636"/>
                <a:gd name="T25" fmla="*/ 1274004 h 1386"/>
                <a:gd name="T26" fmla="*/ 307307 w 1636"/>
                <a:gd name="T27" fmla="*/ 1283919 h 1386"/>
                <a:gd name="T28" fmla="*/ 292438 w 1636"/>
                <a:gd name="T29" fmla="*/ 1311183 h 1386"/>
                <a:gd name="T30" fmla="*/ 297394 w 1636"/>
                <a:gd name="T31" fmla="*/ 1365713 h 1386"/>
                <a:gd name="T32" fmla="*/ 495657 w 1636"/>
                <a:gd name="T33" fmla="*/ 1712718 h 1386"/>
                <a:gd name="T34" fmla="*/ 822791 w 1636"/>
                <a:gd name="T35" fmla="*/ 1717675 h 1386"/>
                <a:gd name="T36" fmla="*/ 899617 w 1636"/>
                <a:gd name="T37" fmla="*/ 1680496 h 1386"/>
                <a:gd name="T38" fmla="*/ 909531 w 1636"/>
                <a:gd name="T39" fmla="*/ 1643317 h 1386"/>
                <a:gd name="T40" fmla="*/ 879791 w 1636"/>
                <a:gd name="T41" fmla="*/ 1598702 h 1386"/>
                <a:gd name="T42" fmla="*/ 820312 w 1636"/>
                <a:gd name="T43" fmla="*/ 1556566 h 1386"/>
                <a:gd name="T44" fmla="*/ 810399 w 1636"/>
                <a:gd name="T45" fmla="*/ 1521865 h 1386"/>
                <a:gd name="T46" fmla="*/ 830225 w 1636"/>
                <a:gd name="T47" fmla="*/ 1472293 h 1386"/>
                <a:gd name="T48" fmla="*/ 907052 w 1636"/>
                <a:gd name="T49" fmla="*/ 1430157 h 1386"/>
                <a:gd name="T50" fmla="*/ 988836 w 1636"/>
                <a:gd name="T51" fmla="*/ 1417763 h 1386"/>
                <a:gd name="T52" fmla="*/ 1100358 w 1636"/>
                <a:gd name="T53" fmla="*/ 1440071 h 1386"/>
                <a:gd name="T54" fmla="*/ 1157359 w 1636"/>
                <a:gd name="T55" fmla="*/ 1484686 h 1386"/>
                <a:gd name="T56" fmla="*/ 1167272 w 1636"/>
                <a:gd name="T57" fmla="*/ 1521865 h 1386"/>
                <a:gd name="T58" fmla="*/ 1152402 w 1636"/>
                <a:gd name="T59" fmla="*/ 1566480 h 1386"/>
                <a:gd name="T60" fmla="*/ 1083010 w 1636"/>
                <a:gd name="T61" fmla="*/ 1613573 h 1386"/>
                <a:gd name="T62" fmla="*/ 1068141 w 1636"/>
                <a:gd name="T63" fmla="*/ 1658188 h 1386"/>
                <a:gd name="T64" fmla="*/ 1087967 w 1636"/>
                <a:gd name="T65" fmla="*/ 1687932 h 1386"/>
                <a:gd name="T66" fmla="*/ 1479536 w 1636"/>
                <a:gd name="T67" fmla="*/ 1717675 h 1386"/>
                <a:gd name="T68" fmla="*/ 1489449 w 1636"/>
                <a:gd name="T69" fmla="*/ 1707761 h 1386"/>
                <a:gd name="T70" fmla="*/ 1660451 w 1636"/>
                <a:gd name="T71" fmla="*/ 1410328 h 1386"/>
                <a:gd name="T72" fmla="*/ 1727365 w 1636"/>
                <a:gd name="T73" fmla="*/ 1368191 h 1386"/>
                <a:gd name="T74" fmla="*/ 1759582 w 1636"/>
                <a:gd name="T75" fmla="*/ 1380584 h 1386"/>
                <a:gd name="T76" fmla="*/ 1781887 w 1636"/>
                <a:gd name="T77" fmla="*/ 1427678 h 1386"/>
                <a:gd name="T78" fmla="*/ 1789322 w 1636"/>
                <a:gd name="T79" fmla="*/ 1499558 h 1386"/>
                <a:gd name="T80" fmla="*/ 1816583 w 1636"/>
                <a:gd name="T81" fmla="*/ 1526822 h 1386"/>
                <a:gd name="T82" fmla="*/ 1866148 w 1636"/>
                <a:gd name="T83" fmla="*/ 1534258 h 1386"/>
                <a:gd name="T84" fmla="*/ 1942975 w 1636"/>
                <a:gd name="T85" fmla="*/ 1489643 h 1386"/>
                <a:gd name="T86" fmla="*/ 1995019 w 1636"/>
                <a:gd name="T87" fmla="*/ 1425199 h 1386"/>
                <a:gd name="T88" fmla="*/ 2022280 w 1636"/>
                <a:gd name="T89" fmla="*/ 1355798 h 1386"/>
                <a:gd name="T90" fmla="*/ 2024759 w 1636"/>
                <a:gd name="T91" fmla="*/ 1271526 h 1386"/>
                <a:gd name="T92" fmla="*/ 1990063 w 1636"/>
                <a:gd name="T93" fmla="*/ 1226911 h 1386"/>
                <a:gd name="T94" fmla="*/ 1945454 w 1636"/>
                <a:gd name="T95" fmla="*/ 1219475 h 1386"/>
                <a:gd name="T96" fmla="*/ 1871105 w 1636"/>
                <a:gd name="T97" fmla="*/ 1254175 h 1386"/>
                <a:gd name="T98" fmla="*/ 1824018 w 1636"/>
                <a:gd name="T99" fmla="*/ 1244261 h 1386"/>
                <a:gd name="T100" fmla="*/ 1806670 w 1636"/>
                <a:gd name="T101" fmla="*/ 1216996 h 1386"/>
                <a:gd name="T102" fmla="*/ 1814105 w 1636"/>
                <a:gd name="T103" fmla="*/ 1147595 h 1386"/>
                <a:gd name="T104" fmla="*/ 1960323 w 1636"/>
                <a:gd name="T105" fmla="*/ 827855 h 1386"/>
                <a:gd name="T106" fmla="*/ 399004 w 1636"/>
                <a:gd name="T107" fmla="*/ 163588 h 1386"/>
                <a:gd name="T108" fmla="*/ 163567 w 1636"/>
                <a:gd name="T109" fmla="*/ 1117852 h 1386"/>
                <a:gd name="T110" fmla="*/ 218089 w 1636"/>
                <a:gd name="T111" fmla="*/ 1140159 h 13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636" h="1386">
                  <a:moveTo>
                    <a:pt x="184" y="918"/>
                  </a:moveTo>
                  <a:lnTo>
                    <a:pt x="184" y="918"/>
                  </a:lnTo>
                  <a:lnTo>
                    <a:pt x="192" y="912"/>
                  </a:lnTo>
                  <a:lnTo>
                    <a:pt x="198" y="906"/>
                  </a:lnTo>
                  <a:lnTo>
                    <a:pt x="204" y="900"/>
                  </a:lnTo>
                  <a:lnTo>
                    <a:pt x="208" y="894"/>
                  </a:lnTo>
                  <a:lnTo>
                    <a:pt x="212" y="882"/>
                  </a:lnTo>
                  <a:lnTo>
                    <a:pt x="214" y="868"/>
                  </a:lnTo>
                  <a:lnTo>
                    <a:pt x="212" y="850"/>
                  </a:lnTo>
                  <a:lnTo>
                    <a:pt x="214" y="834"/>
                  </a:lnTo>
                  <a:lnTo>
                    <a:pt x="216" y="820"/>
                  </a:lnTo>
                  <a:lnTo>
                    <a:pt x="220" y="812"/>
                  </a:lnTo>
                  <a:lnTo>
                    <a:pt x="224" y="806"/>
                  </a:lnTo>
                  <a:lnTo>
                    <a:pt x="232" y="800"/>
                  </a:lnTo>
                  <a:lnTo>
                    <a:pt x="240" y="794"/>
                  </a:lnTo>
                  <a:lnTo>
                    <a:pt x="250" y="788"/>
                  </a:lnTo>
                  <a:lnTo>
                    <a:pt x="260" y="786"/>
                  </a:lnTo>
                  <a:lnTo>
                    <a:pt x="270" y="786"/>
                  </a:lnTo>
                  <a:lnTo>
                    <a:pt x="282" y="786"/>
                  </a:lnTo>
                  <a:lnTo>
                    <a:pt x="292" y="790"/>
                  </a:lnTo>
                  <a:lnTo>
                    <a:pt x="302" y="794"/>
                  </a:lnTo>
                  <a:lnTo>
                    <a:pt x="324" y="808"/>
                  </a:lnTo>
                  <a:lnTo>
                    <a:pt x="344" y="824"/>
                  </a:lnTo>
                  <a:lnTo>
                    <a:pt x="360" y="842"/>
                  </a:lnTo>
                  <a:lnTo>
                    <a:pt x="374" y="860"/>
                  </a:lnTo>
                  <a:lnTo>
                    <a:pt x="384" y="876"/>
                  </a:lnTo>
                  <a:lnTo>
                    <a:pt x="396" y="898"/>
                  </a:lnTo>
                  <a:lnTo>
                    <a:pt x="406" y="924"/>
                  </a:lnTo>
                  <a:lnTo>
                    <a:pt x="412" y="954"/>
                  </a:lnTo>
                  <a:lnTo>
                    <a:pt x="414" y="968"/>
                  </a:lnTo>
                  <a:lnTo>
                    <a:pt x="414" y="982"/>
                  </a:lnTo>
                  <a:lnTo>
                    <a:pt x="414" y="1004"/>
                  </a:lnTo>
                  <a:lnTo>
                    <a:pt x="412" y="1014"/>
                  </a:lnTo>
                  <a:lnTo>
                    <a:pt x="408" y="1022"/>
                  </a:lnTo>
                  <a:lnTo>
                    <a:pt x="404" y="1032"/>
                  </a:lnTo>
                  <a:lnTo>
                    <a:pt x="398" y="1038"/>
                  </a:lnTo>
                  <a:lnTo>
                    <a:pt x="392" y="1046"/>
                  </a:lnTo>
                  <a:lnTo>
                    <a:pt x="384" y="1050"/>
                  </a:lnTo>
                  <a:lnTo>
                    <a:pt x="374" y="1056"/>
                  </a:lnTo>
                  <a:lnTo>
                    <a:pt x="364" y="1058"/>
                  </a:lnTo>
                  <a:lnTo>
                    <a:pt x="354" y="1058"/>
                  </a:lnTo>
                  <a:lnTo>
                    <a:pt x="346" y="1058"/>
                  </a:lnTo>
                  <a:lnTo>
                    <a:pt x="330" y="1052"/>
                  </a:lnTo>
                  <a:lnTo>
                    <a:pt x="316" y="1042"/>
                  </a:lnTo>
                  <a:lnTo>
                    <a:pt x="302" y="1034"/>
                  </a:lnTo>
                  <a:lnTo>
                    <a:pt x="286" y="1028"/>
                  </a:lnTo>
                  <a:lnTo>
                    <a:pt x="278" y="1028"/>
                  </a:lnTo>
                  <a:lnTo>
                    <a:pt x="268" y="1028"/>
                  </a:lnTo>
                  <a:lnTo>
                    <a:pt x="258" y="1032"/>
                  </a:lnTo>
                  <a:lnTo>
                    <a:pt x="248" y="1036"/>
                  </a:lnTo>
                  <a:lnTo>
                    <a:pt x="242" y="1042"/>
                  </a:lnTo>
                  <a:lnTo>
                    <a:pt x="238" y="1048"/>
                  </a:lnTo>
                  <a:lnTo>
                    <a:pt x="236" y="1058"/>
                  </a:lnTo>
                  <a:lnTo>
                    <a:pt x="234" y="1068"/>
                  </a:lnTo>
                  <a:lnTo>
                    <a:pt x="236" y="1086"/>
                  </a:lnTo>
                  <a:lnTo>
                    <a:pt x="240" y="1102"/>
                  </a:lnTo>
                  <a:lnTo>
                    <a:pt x="398" y="1378"/>
                  </a:lnTo>
                  <a:lnTo>
                    <a:pt x="402" y="1378"/>
                  </a:lnTo>
                  <a:lnTo>
                    <a:pt x="402" y="1380"/>
                  </a:lnTo>
                  <a:lnTo>
                    <a:pt x="400" y="1382"/>
                  </a:lnTo>
                  <a:lnTo>
                    <a:pt x="402" y="1386"/>
                  </a:lnTo>
                  <a:lnTo>
                    <a:pt x="664" y="1386"/>
                  </a:lnTo>
                  <a:lnTo>
                    <a:pt x="686" y="1380"/>
                  </a:lnTo>
                  <a:lnTo>
                    <a:pt x="708" y="1368"/>
                  </a:lnTo>
                  <a:lnTo>
                    <a:pt x="718" y="1362"/>
                  </a:lnTo>
                  <a:lnTo>
                    <a:pt x="726" y="1356"/>
                  </a:lnTo>
                  <a:lnTo>
                    <a:pt x="732" y="1346"/>
                  </a:lnTo>
                  <a:lnTo>
                    <a:pt x="734" y="1338"/>
                  </a:lnTo>
                  <a:lnTo>
                    <a:pt x="734" y="1326"/>
                  </a:lnTo>
                  <a:lnTo>
                    <a:pt x="730" y="1316"/>
                  </a:lnTo>
                  <a:lnTo>
                    <a:pt x="728" y="1308"/>
                  </a:lnTo>
                  <a:lnTo>
                    <a:pt x="722" y="1302"/>
                  </a:lnTo>
                  <a:lnTo>
                    <a:pt x="710" y="1290"/>
                  </a:lnTo>
                  <a:lnTo>
                    <a:pt x="694" y="1282"/>
                  </a:lnTo>
                  <a:lnTo>
                    <a:pt x="680" y="1274"/>
                  </a:lnTo>
                  <a:lnTo>
                    <a:pt x="668" y="1264"/>
                  </a:lnTo>
                  <a:lnTo>
                    <a:pt x="662" y="1256"/>
                  </a:lnTo>
                  <a:lnTo>
                    <a:pt x="658" y="1248"/>
                  </a:lnTo>
                  <a:lnTo>
                    <a:pt x="656" y="1240"/>
                  </a:lnTo>
                  <a:lnTo>
                    <a:pt x="654" y="1228"/>
                  </a:lnTo>
                  <a:lnTo>
                    <a:pt x="656" y="1216"/>
                  </a:lnTo>
                  <a:lnTo>
                    <a:pt x="658" y="1206"/>
                  </a:lnTo>
                  <a:lnTo>
                    <a:pt x="664" y="1198"/>
                  </a:lnTo>
                  <a:lnTo>
                    <a:pt x="670" y="1188"/>
                  </a:lnTo>
                  <a:lnTo>
                    <a:pt x="678" y="1180"/>
                  </a:lnTo>
                  <a:lnTo>
                    <a:pt x="688" y="1174"/>
                  </a:lnTo>
                  <a:lnTo>
                    <a:pt x="708" y="1162"/>
                  </a:lnTo>
                  <a:lnTo>
                    <a:pt x="732" y="1154"/>
                  </a:lnTo>
                  <a:lnTo>
                    <a:pt x="756" y="1148"/>
                  </a:lnTo>
                  <a:lnTo>
                    <a:pt x="780" y="1144"/>
                  </a:lnTo>
                  <a:lnTo>
                    <a:pt x="798" y="1144"/>
                  </a:lnTo>
                  <a:lnTo>
                    <a:pt x="818" y="1144"/>
                  </a:lnTo>
                  <a:lnTo>
                    <a:pt x="840" y="1148"/>
                  </a:lnTo>
                  <a:lnTo>
                    <a:pt x="864" y="1154"/>
                  </a:lnTo>
                  <a:lnTo>
                    <a:pt x="888" y="1162"/>
                  </a:lnTo>
                  <a:lnTo>
                    <a:pt x="910" y="1174"/>
                  </a:lnTo>
                  <a:lnTo>
                    <a:pt x="918" y="1180"/>
                  </a:lnTo>
                  <a:lnTo>
                    <a:pt x="926" y="1188"/>
                  </a:lnTo>
                  <a:lnTo>
                    <a:pt x="934" y="1198"/>
                  </a:lnTo>
                  <a:lnTo>
                    <a:pt x="938" y="1206"/>
                  </a:lnTo>
                  <a:lnTo>
                    <a:pt x="942" y="1216"/>
                  </a:lnTo>
                  <a:lnTo>
                    <a:pt x="942" y="1228"/>
                  </a:lnTo>
                  <a:lnTo>
                    <a:pt x="942" y="1240"/>
                  </a:lnTo>
                  <a:lnTo>
                    <a:pt x="938" y="1248"/>
                  </a:lnTo>
                  <a:lnTo>
                    <a:pt x="934" y="1256"/>
                  </a:lnTo>
                  <a:lnTo>
                    <a:pt x="930" y="1264"/>
                  </a:lnTo>
                  <a:lnTo>
                    <a:pt x="916" y="1274"/>
                  </a:lnTo>
                  <a:lnTo>
                    <a:pt x="902" y="1282"/>
                  </a:lnTo>
                  <a:lnTo>
                    <a:pt x="888" y="1290"/>
                  </a:lnTo>
                  <a:lnTo>
                    <a:pt x="874" y="1302"/>
                  </a:lnTo>
                  <a:lnTo>
                    <a:pt x="870" y="1308"/>
                  </a:lnTo>
                  <a:lnTo>
                    <a:pt x="866" y="1316"/>
                  </a:lnTo>
                  <a:lnTo>
                    <a:pt x="864" y="1326"/>
                  </a:lnTo>
                  <a:lnTo>
                    <a:pt x="862" y="1338"/>
                  </a:lnTo>
                  <a:lnTo>
                    <a:pt x="864" y="1346"/>
                  </a:lnTo>
                  <a:lnTo>
                    <a:pt x="870" y="1356"/>
                  </a:lnTo>
                  <a:lnTo>
                    <a:pt x="878" y="1362"/>
                  </a:lnTo>
                  <a:lnTo>
                    <a:pt x="888" y="1368"/>
                  </a:lnTo>
                  <a:lnTo>
                    <a:pt x="912" y="1380"/>
                  </a:lnTo>
                  <a:lnTo>
                    <a:pt x="934" y="1386"/>
                  </a:lnTo>
                  <a:lnTo>
                    <a:pt x="1194" y="1386"/>
                  </a:lnTo>
                  <a:lnTo>
                    <a:pt x="1198" y="1380"/>
                  </a:lnTo>
                  <a:lnTo>
                    <a:pt x="1198" y="1378"/>
                  </a:lnTo>
                  <a:lnTo>
                    <a:pt x="1202" y="1378"/>
                  </a:lnTo>
                  <a:lnTo>
                    <a:pt x="1204" y="1372"/>
                  </a:lnTo>
                  <a:lnTo>
                    <a:pt x="1240" y="1310"/>
                  </a:lnTo>
                  <a:lnTo>
                    <a:pt x="1340" y="1138"/>
                  </a:lnTo>
                  <a:lnTo>
                    <a:pt x="1356" y="1124"/>
                  </a:lnTo>
                  <a:lnTo>
                    <a:pt x="1376" y="1112"/>
                  </a:lnTo>
                  <a:lnTo>
                    <a:pt x="1384" y="1108"/>
                  </a:lnTo>
                  <a:lnTo>
                    <a:pt x="1394" y="1104"/>
                  </a:lnTo>
                  <a:lnTo>
                    <a:pt x="1402" y="1104"/>
                  </a:lnTo>
                  <a:lnTo>
                    <a:pt x="1410" y="1108"/>
                  </a:lnTo>
                  <a:lnTo>
                    <a:pt x="1420" y="1114"/>
                  </a:lnTo>
                  <a:lnTo>
                    <a:pt x="1426" y="1122"/>
                  </a:lnTo>
                  <a:lnTo>
                    <a:pt x="1432" y="1128"/>
                  </a:lnTo>
                  <a:lnTo>
                    <a:pt x="1436" y="1136"/>
                  </a:lnTo>
                  <a:lnTo>
                    <a:pt x="1438" y="1152"/>
                  </a:lnTo>
                  <a:lnTo>
                    <a:pt x="1438" y="1170"/>
                  </a:lnTo>
                  <a:lnTo>
                    <a:pt x="1438" y="1186"/>
                  </a:lnTo>
                  <a:lnTo>
                    <a:pt x="1440" y="1202"/>
                  </a:lnTo>
                  <a:lnTo>
                    <a:pt x="1444" y="1210"/>
                  </a:lnTo>
                  <a:lnTo>
                    <a:pt x="1448" y="1218"/>
                  </a:lnTo>
                  <a:lnTo>
                    <a:pt x="1456" y="1226"/>
                  </a:lnTo>
                  <a:lnTo>
                    <a:pt x="1466" y="1232"/>
                  </a:lnTo>
                  <a:lnTo>
                    <a:pt x="1476" y="1236"/>
                  </a:lnTo>
                  <a:lnTo>
                    <a:pt x="1486" y="1240"/>
                  </a:lnTo>
                  <a:lnTo>
                    <a:pt x="1496" y="1240"/>
                  </a:lnTo>
                  <a:lnTo>
                    <a:pt x="1506" y="1238"/>
                  </a:lnTo>
                  <a:lnTo>
                    <a:pt x="1518" y="1234"/>
                  </a:lnTo>
                  <a:lnTo>
                    <a:pt x="1528" y="1230"/>
                  </a:lnTo>
                  <a:lnTo>
                    <a:pt x="1550" y="1218"/>
                  </a:lnTo>
                  <a:lnTo>
                    <a:pt x="1568" y="1202"/>
                  </a:lnTo>
                  <a:lnTo>
                    <a:pt x="1586" y="1184"/>
                  </a:lnTo>
                  <a:lnTo>
                    <a:pt x="1600" y="1166"/>
                  </a:lnTo>
                  <a:lnTo>
                    <a:pt x="1610" y="1150"/>
                  </a:lnTo>
                  <a:lnTo>
                    <a:pt x="1618" y="1132"/>
                  </a:lnTo>
                  <a:lnTo>
                    <a:pt x="1628" y="1112"/>
                  </a:lnTo>
                  <a:lnTo>
                    <a:pt x="1632" y="1094"/>
                  </a:lnTo>
                  <a:lnTo>
                    <a:pt x="1636" y="1076"/>
                  </a:lnTo>
                  <a:lnTo>
                    <a:pt x="1636" y="1060"/>
                  </a:lnTo>
                  <a:lnTo>
                    <a:pt x="1636" y="1042"/>
                  </a:lnTo>
                  <a:lnTo>
                    <a:pt x="1634" y="1026"/>
                  </a:lnTo>
                  <a:lnTo>
                    <a:pt x="1628" y="1012"/>
                  </a:lnTo>
                  <a:lnTo>
                    <a:pt x="1618" y="1000"/>
                  </a:lnTo>
                  <a:lnTo>
                    <a:pt x="1606" y="990"/>
                  </a:lnTo>
                  <a:lnTo>
                    <a:pt x="1596" y="986"/>
                  </a:lnTo>
                  <a:lnTo>
                    <a:pt x="1586" y="984"/>
                  </a:lnTo>
                  <a:lnTo>
                    <a:pt x="1578" y="982"/>
                  </a:lnTo>
                  <a:lnTo>
                    <a:pt x="1570" y="984"/>
                  </a:lnTo>
                  <a:lnTo>
                    <a:pt x="1554" y="990"/>
                  </a:lnTo>
                  <a:lnTo>
                    <a:pt x="1540" y="998"/>
                  </a:lnTo>
                  <a:lnTo>
                    <a:pt x="1524" y="1006"/>
                  </a:lnTo>
                  <a:lnTo>
                    <a:pt x="1510" y="1012"/>
                  </a:lnTo>
                  <a:lnTo>
                    <a:pt x="1500" y="1014"/>
                  </a:lnTo>
                  <a:lnTo>
                    <a:pt x="1492" y="1012"/>
                  </a:lnTo>
                  <a:lnTo>
                    <a:pt x="1482" y="1010"/>
                  </a:lnTo>
                  <a:lnTo>
                    <a:pt x="1472" y="1004"/>
                  </a:lnTo>
                  <a:lnTo>
                    <a:pt x="1464" y="1000"/>
                  </a:lnTo>
                  <a:lnTo>
                    <a:pt x="1460" y="992"/>
                  </a:lnTo>
                  <a:lnTo>
                    <a:pt x="1458" y="982"/>
                  </a:lnTo>
                  <a:lnTo>
                    <a:pt x="1458" y="972"/>
                  </a:lnTo>
                  <a:lnTo>
                    <a:pt x="1458" y="950"/>
                  </a:lnTo>
                  <a:lnTo>
                    <a:pt x="1462" y="928"/>
                  </a:lnTo>
                  <a:lnTo>
                    <a:pt x="1464" y="926"/>
                  </a:lnTo>
                  <a:lnTo>
                    <a:pt x="1466" y="920"/>
                  </a:lnTo>
                  <a:lnTo>
                    <a:pt x="1598" y="692"/>
                  </a:lnTo>
                  <a:lnTo>
                    <a:pt x="1582" y="668"/>
                  </a:lnTo>
                  <a:lnTo>
                    <a:pt x="1584" y="668"/>
                  </a:lnTo>
                  <a:lnTo>
                    <a:pt x="1198" y="0"/>
                  </a:lnTo>
                  <a:lnTo>
                    <a:pt x="398" y="0"/>
                  </a:lnTo>
                  <a:lnTo>
                    <a:pt x="322" y="132"/>
                  </a:lnTo>
                  <a:lnTo>
                    <a:pt x="0" y="690"/>
                  </a:lnTo>
                  <a:lnTo>
                    <a:pt x="116" y="888"/>
                  </a:lnTo>
                  <a:lnTo>
                    <a:pt x="132" y="902"/>
                  </a:lnTo>
                  <a:lnTo>
                    <a:pt x="150" y="914"/>
                  </a:lnTo>
                  <a:lnTo>
                    <a:pt x="160" y="918"/>
                  </a:lnTo>
                  <a:lnTo>
                    <a:pt x="168" y="920"/>
                  </a:lnTo>
                  <a:lnTo>
                    <a:pt x="176" y="920"/>
                  </a:lnTo>
                  <a:lnTo>
                    <a:pt x="184" y="918"/>
                  </a:lnTo>
                  <a:close/>
                </a:path>
              </a:pathLst>
            </a:custGeom>
            <a:solidFill>
              <a:srgbClr val="438DEF"/>
            </a:solidFill>
            <a:ln w="38100" cap="flat" cmpd="sng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3853687" y="1267743"/>
              <a:ext cx="178766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5F5F5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b="1" dirty="0">
                  <a:solidFill>
                    <a:srgbClr val="000000"/>
                  </a:solidFill>
                </a:rPr>
                <a:t>Environmental</a:t>
              </a:r>
            </a:p>
            <a:p>
              <a:pPr algn="ctr" eaLnBrk="1" hangingPunct="1"/>
              <a:r>
                <a:rPr lang="en-GB" altLang="en-US" b="1" dirty="0">
                  <a:solidFill>
                    <a:srgbClr val="000000"/>
                  </a:solidFill>
                </a:rPr>
                <a:t>Measures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296608" y="992930"/>
            <a:ext cx="4795608" cy="4680738"/>
            <a:chOff x="5799454" y="861305"/>
            <a:chExt cx="4795608" cy="4680738"/>
          </a:xfrm>
        </p:grpSpPr>
        <p:grpSp>
          <p:nvGrpSpPr>
            <p:cNvPr id="42" name="Group 41"/>
            <p:cNvGrpSpPr/>
            <p:nvPr/>
          </p:nvGrpSpPr>
          <p:grpSpPr>
            <a:xfrm>
              <a:off x="5799454" y="1744836"/>
              <a:ext cx="3955593" cy="3797207"/>
              <a:chOff x="2309870" y="1832745"/>
              <a:chExt cx="3955593" cy="3797207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309870" y="1832745"/>
                <a:ext cx="3361494" cy="29852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Circle">
                  <a:avLst/>
                </a:prstTxWarp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2800" b="1" dirty="0">
                    <a:ln/>
                  </a:rPr>
                  <a:t>Informatics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6200000">
                <a:off x="3092100" y="2456588"/>
                <a:ext cx="3361494" cy="29852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Circle">
                  <a:avLst/>
                </a:prstTxWarp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dirty="0">
                    <a:ln/>
                  </a:rPr>
                  <a:t>Informatics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690524" y="861305"/>
              <a:ext cx="3904538" cy="3800988"/>
              <a:chOff x="3229174" y="977151"/>
              <a:chExt cx="3904538" cy="3800988"/>
            </a:xfrm>
          </p:grpSpPr>
          <p:sp>
            <p:nvSpPr>
              <p:cNvPr id="31" name="Rectangle 30"/>
              <p:cNvSpPr/>
              <p:nvPr/>
            </p:nvSpPr>
            <p:spPr>
              <a:xfrm rot="10800000">
                <a:off x="3772218" y="1792906"/>
                <a:ext cx="3361494" cy="29852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Circle">
                  <a:avLst/>
                </a:prstTxWarp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2800" b="1" dirty="0">
                    <a:ln/>
                  </a:rPr>
                  <a:t>Informatics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5400000">
                <a:off x="3041044" y="1165281"/>
                <a:ext cx="3361494" cy="298523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Circle">
                  <a:avLst/>
                </a:prstTxWarp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en-US" sz="2400" b="1" dirty="0">
                    <a:ln/>
                  </a:rPr>
                  <a:t>Informatics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940137" y="235780"/>
            <a:ext cx="143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Geocoding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75647" y="385424"/>
            <a:ext cx="143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ECHO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0643" y="1769215"/>
            <a:ext cx="1533832" cy="38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Wearables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105" y="3681180"/>
            <a:ext cx="219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Single cell analysis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891" y="4552828"/>
            <a:ext cx="219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Biomarkers/Labs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0734" y="6009039"/>
            <a:ext cx="2321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/>
              </a:rPr>
              <a:t>PROomics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8" grpId="0"/>
      <p:bldP spid="10" grpId="0"/>
      <p:bldP spid="4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88" y="1091486"/>
            <a:ext cx="6507956" cy="448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1286" y="5722472"/>
            <a:ext cx="318362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50" dirty="0">
                <a:solidFill>
                  <a:prstClr val="black"/>
                </a:solidFill>
                <a:latin typeface="Calibri" panose="020F0502020204030204"/>
              </a:rPr>
              <a:t>https://davetang.org/muse/2017/08/01/getting-started-seurat/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4620" y="724814"/>
            <a:ext cx="6794091" cy="4997658"/>
          </a:xfrm>
          <a:prstGeom prst="rect">
            <a:avLst/>
          </a:prstGeom>
          <a:blipFill dpi="0" rotWithShape="1">
            <a:blip r:embed="rId3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7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b="1" dirty="0"/>
              <a:t>Measuring What Matters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95600"/>
            <a:ext cx="6400800" cy="22098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</a:rPr>
              <a:t>With the goal to bring the patient into their health care: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what should be measured?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when and how often?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who decides?</a:t>
            </a:r>
          </a:p>
        </p:txBody>
      </p:sp>
    </p:spTree>
    <p:extLst>
      <p:ext uri="{BB962C8B-B14F-4D97-AF65-F5344CB8AC3E}">
        <p14:creationId xmlns:p14="http://schemas.microsoft.com/office/powerpoint/2010/main" val="379665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" y="1871471"/>
            <a:ext cx="896112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tx2"/>
                </a:solidFill>
              </a:rPr>
              <a:t>If you want to know </a:t>
            </a:r>
          </a:p>
          <a:p>
            <a:pPr algn="ctr"/>
            <a:r>
              <a:rPr lang="en-US" sz="4050" b="1" dirty="0">
                <a:solidFill>
                  <a:schemeClr val="tx2"/>
                </a:solidFill>
              </a:rPr>
              <a:t>how your patients are doing…..</a:t>
            </a:r>
          </a:p>
          <a:p>
            <a:pPr algn="ctr"/>
            <a:r>
              <a:rPr lang="en-US" sz="4050" b="1" dirty="0">
                <a:solidFill>
                  <a:schemeClr val="tx2"/>
                </a:solidFill>
              </a:rPr>
              <a:t>Just ask them</a:t>
            </a:r>
          </a:p>
        </p:txBody>
      </p:sp>
    </p:spTree>
    <p:extLst>
      <p:ext uri="{BB962C8B-B14F-4D97-AF65-F5344CB8AC3E}">
        <p14:creationId xmlns:p14="http://schemas.microsoft.com/office/powerpoint/2010/main" val="2193251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larit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PROMIS vision statement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68DDE18FEE544E96FA94423811553A" ma:contentTypeVersion="0" ma:contentTypeDescription="Create a new document." ma:contentTypeScope="" ma:versionID="136f780fd1fb3eb9ea2573fd68d1529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148D6D20-4097-4787-B807-E24F29F222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8242C20-EEA4-400B-9D0F-9AAB0A7C0A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D3C80A-84CA-4917-9DE4-75ADCB44DE8E}">
  <ds:schemaRefs>
    <ds:schemaRef ds:uri="http://schemas.openxmlformats.org/package/2006/metadata/core-propertie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11267</TotalTime>
  <Words>2187</Words>
  <Application>Microsoft Office PowerPoint</Application>
  <PresentationFormat>On-screen Show (4:3)</PresentationFormat>
  <Paragraphs>662</Paragraphs>
  <Slides>47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ＭＳ Ｐゴシック</vt:lpstr>
      <vt:lpstr>Arial</vt:lpstr>
      <vt:lpstr>Arial (Headings)</vt:lpstr>
      <vt:lpstr>avenir-lt-w01_35-light1475496</vt:lpstr>
      <vt:lpstr>Calibri</vt:lpstr>
      <vt:lpstr>Calibri Light</vt:lpstr>
      <vt:lpstr>Helvetica Neue</vt:lpstr>
      <vt:lpstr>Helvetica Neue Light</vt:lpstr>
      <vt:lpstr>HelveticaNeueLTStd-MdCn</vt:lpstr>
      <vt:lpstr>Times</vt:lpstr>
      <vt:lpstr>Times New Roman</vt:lpstr>
      <vt:lpstr>Office Theme</vt:lpstr>
      <vt:lpstr>3_Office Theme</vt:lpstr>
      <vt:lpstr>4_Office Theme</vt:lpstr>
      <vt:lpstr>Clarity</vt:lpstr>
      <vt:lpstr>1_Office Theme</vt:lpstr>
      <vt:lpstr>1_PROMIS vision statement v1</vt:lpstr>
      <vt:lpstr>6_Office Theme</vt:lpstr>
      <vt:lpstr>Update from NIAMS SPARTAN Annual Meeting: Cambridge, MA May 5, 2018</vt:lpstr>
      <vt:lpstr>PowerPoint Presentation</vt:lpstr>
      <vt:lpstr>PowerPoint Presentation</vt:lpstr>
      <vt:lpstr>PowerPoint Presentation</vt:lpstr>
      <vt:lpstr>What is Health?</vt:lpstr>
      <vt:lpstr>PowerPoint Presentation</vt:lpstr>
      <vt:lpstr>PowerPoint Presentation</vt:lpstr>
      <vt:lpstr>Measuring What Matters</vt:lpstr>
      <vt:lpstr>PowerPoint Presentation</vt:lpstr>
      <vt:lpstr>PowerPoint Presentation</vt:lpstr>
      <vt:lpstr>What is PROMIS®? Patient-Reported Outcomes Measurement Information System®</vt:lpstr>
      <vt:lpstr>Essential Components of PROMIS</vt:lpstr>
      <vt:lpstr>PROMIS Measure Types</vt:lpstr>
      <vt:lpstr>Domains for Adult Assessment</vt:lpstr>
      <vt:lpstr>Domains for Pediatric Assessment</vt:lpstr>
      <vt:lpstr>The PROMIS metric</vt:lpstr>
      <vt:lpstr>PROMIS Score Ranges</vt:lpstr>
      <vt:lpstr>PowerPoint Presentation</vt:lpstr>
      <vt:lpstr>PowerPoint Presentation</vt:lpstr>
      <vt:lpstr>Domain Definitions: Pain</vt:lpstr>
      <vt:lpstr>PowerPoint Presentation</vt:lpstr>
      <vt:lpstr>PROMIS® and NIH Toolbox®</vt:lpstr>
      <vt:lpstr>ACR 20 responder index</vt:lpstr>
      <vt:lpstr>‘Improved’ ACR 20 responder index</vt:lpstr>
      <vt:lpstr>Rheumatologic PRO responder index</vt:lpstr>
      <vt:lpstr>   Validated Outcomes In Clinical Experience  University of Rochester VOICE </vt:lpstr>
      <vt:lpstr>UR VOICE: Validated Outcomes In Clinical Experience Putting it all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PROMIS &amp; FDA Qualification</vt:lpstr>
      <vt:lpstr>PowerPoint Presentation</vt:lpstr>
      <vt:lpstr>PowerPoint Presentation</vt:lpstr>
      <vt:lpstr>Goals of ECHO</vt:lpstr>
      <vt:lpstr>PowerPoint Presentation</vt:lpstr>
      <vt:lpstr>Positive Health Differs from “Quality of Life”</vt:lpstr>
      <vt:lpstr>The Positive Health Approach</vt:lpstr>
      <vt:lpstr>PowerPoint Presentation</vt:lpstr>
      <vt:lpstr>NIAMS Clinical Research/Trial Opportunities</vt:lpstr>
      <vt:lpstr>NIAMS Clinical Research/Trial Program Summary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 E Rothrock</dc:creator>
  <cp:lastModifiedBy>Chi, Jennifer (NIH/NIAMS) [C]</cp:lastModifiedBy>
  <cp:revision>340</cp:revision>
  <cp:lastPrinted>2018-05-01T17:47:25Z</cp:lastPrinted>
  <dcterms:created xsi:type="dcterms:W3CDTF">2016-08-31T18:46:29Z</dcterms:created>
  <dcterms:modified xsi:type="dcterms:W3CDTF">2018-05-03T17:25:21Z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0x010100C368DDE18FEE544E96FA94423811553A</vt:lpwstr>
  </property>
</Properties>
</file>